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9" r:id="rId3"/>
    <p:sldId id="353" r:id="rId4"/>
    <p:sldId id="276" r:id="rId5"/>
    <p:sldId id="278" r:id="rId6"/>
    <p:sldId id="351" r:id="rId7"/>
    <p:sldId id="282" r:id="rId8"/>
    <p:sldId id="279" r:id="rId9"/>
    <p:sldId id="30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contas / Diretor Geral  - Luis A. Ortet Veiga" initials="T/DG-LAOV" lastIdx="1" clrIdx="0">
    <p:extLst>
      <p:ext uri="{19B8F6BF-5375-455C-9EA6-DF929625EA0E}">
        <p15:presenceInfo xmlns:p15="http://schemas.microsoft.com/office/powerpoint/2012/main" userId="S-1-5-21-1151036192-1557762573-3047633042-51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4918" autoAdjust="0"/>
  </p:normalViewPr>
  <p:slideViewPr>
    <p:cSldViewPr snapToGrid="0">
      <p:cViewPr varScale="1">
        <p:scale>
          <a:sx n="56" d="100"/>
          <a:sy n="56" d="100"/>
        </p:scale>
        <p:origin x="10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21DE2-4A00-4D28-8C87-66BD7D134607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F7B2E-E8C2-448B-8C6D-6D7C05BED2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893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7B2E-E8C2-448B-8C6D-6D7C05BED2E6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274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7B2E-E8C2-448B-8C6D-6D7C05BED2E6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41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7B2E-E8C2-448B-8C6D-6D7C05BED2E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142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07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1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31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6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357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14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77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073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532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570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9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381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2273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594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7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73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26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458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007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691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76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AB40-0638-443D-83A8-2C3E4AD2EE8C}" type="datetimeFigureOut">
              <a:rPr lang="pt-PT" smtClean="0"/>
              <a:t>20/10/2021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4DC1-3B59-41EA-908C-A47B10AD7E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2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pt/url?sa=i&amp;rct=j&amp;q=&amp;esrc=s&amp;source=images&amp;cd=&amp;cad=rja&amp;uact=8&amp;ved=0CAcQjRw&amp;url=https://contrataciondelestado.es/&amp;ei=eW9WVZXZKsr0UI-2gOAL&amp;bvm=bv.93564037,d.d24&amp;psig=AFQjCNGh7H8j9YGJOQfleacw2b26IehQjQ&amp;ust=1431814382495362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02020" y="1278081"/>
            <a:ext cx="8250382" cy="3877985"/>
          </a:xfrm>
          <a:prstGeom prst="rect">
            <a:avLst/>
          </a:prstGeom>
          <a:gradFill>
            <a:gsLst>
              <a:gs pos="37000">
                <a:srgbClr val="D6CEBD"/>
              </a:gs>
              <a:gs pos="100000">
                <a:schemeClr val="bg2">
                  <a:lumMod val="9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465E9C">
                    <a:lumMod val="75000"/>
                  </a:srgbClr>
                </a:solidFill>
                <a:latin typeface="Baskerville Old Face" panose="02020602080505020303" pitchFamily="18" charset="0"/>
              </a:rPr>
              <a:t>AUDITORIA CONJUNTA </a:t>
            </a:r>
          </a:p>
          <a:p>
            <a:pPr algn="ctr"/>
            <a:r>
              <a:rPr lang="pt-PT" sz="2800" b="1" dirty="0">
                <a:solidFill>
                  <a:srgbClr val="465E9C">
                    <a:lumMod val="75000"/>
                  </a:srgbClr>
                </a:solidFill>
                <a:latin typeface="Baskerville Old Face" panose="02020602080505020303" pitchFamily="18" charset="0"/>
              </a:rPr>
              <a:t>AO SECRETARIADO EXECUTIVO DA COMUNIDADE DOS PAÍSES DE LÍNGUA PORTUGUESA (CPLP)</a:t>
            </a:r>
          </a:p>
          <a:p>
            <a:pPr algn="ctr"/>
            <a:endParaRPr lang="es-ES" b="1" dirty="0">
              <a:solidFill>
                <a:srgbClr val="465E9C">
                  <a:lumMod val="75000"/>
                </a:srgb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Tribunal de Contas de Portugal</a:t>
            </a:r>
          </a:p>
          <a:p>
            <a:pPr algn="ctr"/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 Tribunal de Contas de Cabo Verde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S" sz="4400" b="1" dirty="0">
              <a:solidFill>
                <a:schemeClr val="tx2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s-ES" b="1" dirty="0">
                <a:solidFill>
                  <a:srgbClr val="465E9C">
                    <a:lumMod val="75000"/>
                  </a:srgbClr>
                </a:solidFill>
                <a:latin typeface="Baskerville Old Face" panose="02020602080505020303" pitchFamily="18" charset="0"/>
              </a:rPr>
              <a:t>Exe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rcíci</a:t>
            </a:r>
            <a:r>
              <a:rPr lang="es-ES" b="1" dirty="0">
                <a:solidFill>
                  <a:srgbClr val="465E9C">
                    <a:lumMod val="75000"/>
                  </a:srgbClr>
                </a:solidFill>
                <a:latin typeface="Baskerville Old Face" panose="02020602080505020303" pitchFamily="18" charset="0"/>
              </a:rPr>
              <a:t>o de 2020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9E7A18-7269-45EC-8073-845C8FE958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4" t="-3043" r="-6356" b="34024"/>
          <a:stretch/>
        </p:blipFill>
        <p:spPr bwMode="auto">
          <a:xfrm>
            <a:off x="8631044" y="3200400"/>
            <a:ext cx="1360450" cy="458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\\rai-gv-tcts-01\TribunalContas\Estacionário\TC-Logo\Jpeg\TC-Logo.jpg">
            <a:extLst>
              <a:ext uri="{FF2B5EF4-FFF2-40B4-BE49-F238E27FC236}">
                <a16:creationId xmlns:a16="http://schemas.microsoft.com/office/drawing/2014/main" id="{11D9A3E6-578F-48EA-8445-3C28A845C7D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54" y="3824868"/>
            <a:ext cx="1271240" cy="722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41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932B45-3EF7-493C-8F97-198E67D0F5EE}"/>
              </a:ext>
            </a:extLst>
          </p:cNvPr>
          <p:cNvSpPr txBox="1"/>
          <p:nvPr/>
        </p:nvSpPr>
        <p:spPr>
          <a:xfrm>
            <a:off x="2051926" y="332657"/>
            <a:ext cx="813690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ScalaSans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_tradnl" sz="3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58BEFA4-15DE-4CCB-8D47-7AD346C16B12}"/>
              </a:ext>
            </a:extLst>
          </p:cNvPr>
          <p:cNvSpPr/>
          <p:nvPr/>
        </p:nvSpPr>
        <p:spPr>
          <a:xfrm>
            <a:off x="1412820" y="1739589"/>
            <a:ext cx="8776010" cy="478575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r>
              <a:rPr lang="pt-PT" b="1" dirty="0">
                <a:solidFill>
                  <a:schemeClr val="tx2"/>
                </a:solidFill>
              </a:rPr>
              <a:t>Emissão do juízo sobre a integridade, regularidade e exatidão das contas, relativas </a:t>
            </a:r>
          </a:p>
          <a:p>
            <a:r>
              <a:rPr lang="pt-PT" b="1" dirty="0">
                <a:solidFill>
                  <a:schemeClr val="tx2"/>
                </a:solidFill>
              </a:rPr>
              <a:t>ao exercício de 2020, nos três centros de responsabilidade financeira:</a:t>
            </a:r>
          </a:p>
          <a:p>
            <a:endParaRPr lang="pt-PT" b="1" dirty="0">
              <a:solidFill>
                <a:schemeClr val="tx2"/>
              </a:solidFill>
            </a:endParaRPr>
          </a:p>
          <a:p>
            <a:r>
              <a:rPr lang="pt-PT" b="1" dirty="0">
                <a:solidFill>
                  <a:schemeClr val="tx2"/>
                </a:solidFill>
              </a:rPr>
              <a:t>-Funcionamento; </a:t>
            </a:r>
          </a:p>
          <a:p>
            <a:r>
              <a:rPr lang="pt-PT" b="1" dirty="0">
                <a:solidFill>
                  <a:schemeClr val="tx2"/>
                </a:solidFill>
              </a:rPr>
              <a:t>-Fundo Especial –Atividades (Projetos, Programas e Ações de Cooperação); e</a:t>
            </a:r>
          </a:p>
          <a:p>
            <a:r>
              <a:rPr lang="pt-PT" b="1" dirty="0">
                <a:solidFill>
                  <a:schemeClr val="tx2"/>
                </a:solidFill>
              </a:rPr>
              <a:t>-Cooperação Externa</a:t>
            </a:r>
          </a:p>
          <a:p>
            <a:pPr lvl="0"/>
            <a:endParaRPr lang="pt-PT" dirty="0">
              <a:solidFill>
                <a:schemeClr val="tx2"/>
              </a:solidFill>
            </a:endParaRPr>
          </a:p>
          <a:p>
            <a:pPr lvl="0"/>
            <a:r>
              <a:rPr lang="pt-PT" b="1" dirty="0">
                <a:solidFill>
                  <a:schemeClr val="tx2"/>
                </a:solidFill>
              </a:rPr>
              <a:t>Avaliação da adequação e fiabilidade do sistema de controlo interno;</a:t>
            </a:r>
          </a:p>
          <a:p>
            <a:pPr lvl="0"/>
            <a:endParaRPr lang="pt-PT" b="1" dirty="0">
              <a:solidFill>
                <a:schemeClr val="tx2"/>
              </a:solidFill>
            </a:endParaRPr>
          </a:p>
          <a:p>
            <a:pPr lvl="0"/>
            <a:r>
              <a:rPr lang="pt-PT" b="1" dirty="0">
                <a:solidFill>
                  <a:schemeClr val="tx2"/>
                </a:solidFill>
              </a:rPr>
              <a:t>Apreciação da legalidade e conformidade das operações realizadas;</a:t>
            </a:r>
          </a:p>
          <a:p>
            <a:pPr lvl="0"/>
            <a:endParaRPr lang="pt-PT" b="1" dirty="0">
              <a:solidFill>
                <a:schemeClr val="tx2"/>
              </a:solidFill>
            </a:endParaRPr>
          </a:p>
          <a:p>
            <a:r>
              <a:rPr lang="pt-PT" b="1" dirty="0">
                <a:solidFill>
                  <a:schemeClr val="tx2"/>
                </a:solidFill>
              </a:rPr>
              <a:t> Grau de acatamento das recomendações emitidas nas auditorias de anos anteriores</a:t>
            </a: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3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encuest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051926" y="332657"/>
            <a:ext cx="813690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METODOLOGIA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1049219" y="1030872"/>
            <a:ext cx="3656596" cy="33934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2"/>
                </a:solidFill>
              </a:rPr>
              <a:t>Orientações constantes das normas    e padrões internacionais   de auditoria, de acordo com os princípios e standards da INTOSAI </a:t>
            </a:r>
          </a:p>
          <a:p>
            <a:pPr lvl="0" algn="just"/>
            <a:endParaRPr lang="pt-PT" b="1" dirty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2"/>
                </a:solidFill>
              </a:rPr>
              <a:t>Identificação dos principais riscos – Elaboração da matriz de risco</a:t>
            </a:r>
          </a:p>
          <a:p>
            <a:pPr lvl="0"/>
            <a:endParaRPr lang="pt-PT" sz="2400" b="1" dirty="0">
              <a:solidFill>
                <a:schemeClr val="tx2"/>
              </a:solidFill>
            </a:endParaRPr>
          </a:p>
          <a:p>
            <a:pPr lvl="0"/>
            <a:endParaRPr lang="pt-PT" sz="2400" b="1" dirty="0">
              <a:solidFill>
                <a:schemeClr val="tx2"/>
              </a:solidFill>
            </a:endParaRPr>
          </a:p>
          <a:p>
            <a:pPr lvl="0"/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alt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Resultado de imagem para dossier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7104296" y="2942623"/>
            <a:ext cx="3423424" cy="16892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2"/>
                </a:solidFill>
              </a:rPr>
              <a:t>O contexto da pandemia e o recurso à realização dos  trabalhos em ambiente remoto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2"/>
                </a:solidFill>
              </a:rPr>
              <a:t>Avaliação do sistema de controlo interno </a:t>
            </a:r>
          </a:p>
        </p:txBody>
      </p:sp>
      <p:sp>
        <p:nvSpPr>
          <p:cNvPr id="3" name="AutoShape 2" descr="data:image/png;base64,iVBORw0KGgoAAAANSUhEUgAAAVYAAABDCAMAAADwHd0tAAABv1BMVEX///9qampubm78///W1tb//+////3///L++9zQ5/RrgqCeaWr86dK50+rY7vecjntrhKZrdoNxc3rCjoWsyOT527Rse46gvuDKnZB0cm/h9P9zeHyHmamaamorlv/589PM7P+ye3f29vb///h4uv8Qkf97ibGMociMs9b/68rl5eXx4cnt+v//+Or0///64sKVeHzYtYzwzqLKooeHe2u/3f+ffHiogHbGqIyRxP/g//9sgY9whLHZ7P/Tp4GFcII5nf93fqOEeo9Tp/+6kX3kzKzC1+V9a221m4xsboKes8DExsh1iZ6rra97YGNnsf94mMaz1f+YmJiGhoZkZ4DY2syBdXzOydSsy+WXjIe2po6XoKiqqqWZl4pqZ43PvKey2ed8fpewlXmWqLreu6B9pL6dxNzy49avr52LgZGoi3iGrNzv++qTd2zL19idjJTMvJjQ6Nd2mZyLsrzQ17OjyNu+j27e99LJwLyXbIWarc7XuKOwtMmNjISuu99tjYyTkaGswcaTcl5zW19gcY18aVvR6t5YYIu6yLO+r4vGrqnYsXdnnMW+mWnrxq99s9qhcliCir2Esa5pWnqTgGNhXAGtAAARXUlEQVR4nO2biVfbxtbAtWAZiNlcDE82wX6IgDdhbGwwiwkEhGywWROasGPWOHHDSxPqD0qbte17aZK39A9+d0a7LBJw+n09p5/vyTmxpNHcO7+5c+fOjCCIqlSlKlWpiiqJpaU/2oQ/odDdt2790Tb8CYXu7qxi/X2FDmtYw3+0MX8aSSykNKzdS/T/lp6uoPCaROIPdpkeccHQPH7UHAzq9fMFssfQ0dzpqI8gGOEtaZasT3ojqbvX9jxobo0w/6ZOvWD2xfJ6UrrSjsGW9r7ylqjmHgS7NAXc+3q3epFauNXp07Au3JpIyCW983eNddb+86ByZ2aO0iwlCUt2tBoqDq29pZSHLd9rthGOJsrZrtdp+2tbAzRgX5RLe1jlvTZMiztVK8KatmaMVLzzLNus3uLOy+vJ1um0gcltM2VNOQJzZSE9rap5tTfq1XcTE52dEzpvXejs7ByWSrpYtu2+waabzY2f52ctzHmcIne/qQG5N0hSmT2tudw/4mDfffSoJslSzo4G9ZGjycO2NOiqkbASfI0k99LOPfmn5JcRsWW2RpVtkc0YOzDqfLG56tMAKfUMmeqRJNS09Yt4aHb4D00UlZmR1JNgruIGOqxLQHUKuaeCNdWtcgWs7Kh+SHwJ1hh4SaM89ruO8pSzV2kucpn6GXkwcV2CSI2q7Qasy+yiDoyMVRH7X5ztBjUutkPn7Izjgsrqvc3R1OIT4v8qG9f2r1pay23mTli/99WWqc2uuGZuV1eUopTqNKzIV7uxHWomEB4GrkuSiSvL7CNdX30BVoGlZnWNAZQt8kBghLhzTz/OHXlK7UzAOpNn/dpDC6wGZzJiBZPjrD5wCfGekUCTx2c2zwZYy+cUPv/GxyVJw4glQnFKby4DbiD3rIo1NQWeKVWnS7CWgGtCMrFU9OgqrRwrxEgDOsKepOT28wWq1+g9joLzLKy85wHvyvjUZ9fFSsTEZu2G7ZxtJ2zT5Z5pjTUy/2uYEYqLhkk0T3UYJ9F9Vh5dKlYY8N3yO/q8Ffx1KoxNDO9TWc2qirFyAts8YrwVEN9IozMmZt2m4i5RmScQVluS1brk2li9Nye1OchRuOuDMs49s0ZLrNx4BuKqo0nXq2jY1dcZi3mLGeldBWsK3FJRoMcaXui8tSSZaCt47qv6KsYKHtluumU7zeCKa/+auW9uEPee8kv3EFYiwGoor42Vn95SMcCA/RWpvFE2u1ti9d5EWYH9L6xfe2Q/pfymgtxA5gwPNwVrtxxEkRhWWakJ5K7YxBipoawYqyA2l2VmkQ5sg4s8MLsOxK/imHQTY9U7dAXeqtnM5504pL3LmGd3S6wxEo8SV1w3nAKi2VnhXofUSzLWMMBTXzDsCdDDnRMJyUQmKvYqCivG+q6si1WJGucrSfi8PPAkrLbpzKH8pILYqk1ZkXnJ/ohobocV1tpBKQYr/0vVkWUBRHtBwppQ5yskieFhrQTkXcOyiaHi1o58t1KszPu7DZdgtX+VsVjG8Mr0K2ElhKIy71wXa+1vLZrqd04/1gW9pq+EsMYKXooTEmbfqSXZ4/KAtxIZ67AuBpgEUoSFPslEbj+uzNSVYq29sTVzCVbbV20WU7D9XPyIf8hY4VpO9K6J1dGkJhX4XWm0coK4aFRqgRVyQHmIBebVgW+z9AJZZKzdaKRbixuwumUT+bSisnKs5QFJeTQ42lB+l9sWpTWAjBXlXJKpV8A6E1Rle370e41CTMnpiBDOCHRigRV6RKbDnaqxGLzAmMUa2oKbSS90TqUuKYGfKT3vEuXthy/AWr6wlh9ZY/0gu5OClflA9WKv+zxW/ZYAxWY1qvYBpzKA+SRrzEzKsUK+OqbkhJBAhJVyX4SV0GOFDOIQ2/N/563nJm8lbHmp3VfBqu1GUR52T21iJO5RB6cQNybL5Vj15Pl8i08p91msEAQuxQqZ65RbjVOOV9L2UOVYL52yrO3kTLGVQLM4TsSuEARSXaqEipQaW6FObS/A8cCwgWOB1XtT2wvgktRHpVym/bKc5oqxNaxildPoirFyp5/AepVMAEkUzyCfxUoZpiz7ubrRx695WM2NWadhRi/HGvXo3N7JbkkBgRn//JT1iUwgMQGrWm1WhWaikr9r3no0h+u6LG+VOlyH1VF446tgq0WUd7AgVpqirj4ulWG1DRlKU0pEsMpb+bk6/eIV1lLdl2xLY+KaiUwIx6LfdZX1jsSoXaRF3A0VJ/WrLMkGIQ7x9tp5a7+SVJ1QB0FtJ/bezYx+AJVhdVGjM1rxe2lWTjIjYrbM3Ji8UFSmkAm8gW0h7gX0RGciF0XmV4zVYU5okA3yngD8by7OGPcEZLGlYelZAVapPF+gDHreU/oNQzNWbty44ybE5ZlV2crQie0rp3FPAHyy29wkLEudnVNGE72D0EuV72AldScdkrhIudtjYr15WLlEhZ0eKxGAZc91sdpuyOVjZLPhQaC45dMVM2GNXJimtGlldQXmmhhElJ0gBSs91XnLatKC6NCZMpnoensQrny/FaZkY6jn1T1VR4EyrQch9z/Q7bdqD6Ith9fHKs2WzKm8cFUNyLMfdcWMWJl9NmtsaZQ6ULeHjebySapHeqTmkUudVmEgPCV5scFE+0BbQ+VYGYF1PtdZA1mhcrLCCXHnrPF0gG3TnQ74dG+9n/zpmljt09JmaEBsM+bHsIDVbQGbsPJp8xzrvam8bzKXO2Ep2TVVrOFudJJFGAUCq5TQGk0M/fav725UfOjCDVC604+jAutR9qTQgp+qr5NbwUAyx3pUAkasRKT/39fdwXpHoaUME6VM9wnHb6TWchNWGFw+Y2lCDffcPqs7neWnWSWn1a16IO3vnDBmWQnwVSmfNZoI6fS/v+TkNYlOXvF6PVSE5c+h7tkHfPKKV/HQ984Vw8mrvn3cNsted2OQRL0JccWcxvNrrHbYY8QKU0HZKaLAqjEVmXsXt+ReAVqinrTpFpPIX29NJdxyne5U9y3VgU0m8msUWzlWiAMP1CzQ2WHcIwgda1miZ0+nw4QV8FwXa0R8U0cwH+K7hnqQCLrFrBGr45WzLDvhdSeVobSomrur7c3p1+jhYZifOqeGlxKJxNLwArpYSFmbGOj/Eqzoqxbpi5O7z4PmLJYLCvJXLTVBvZ/whS3jGVioaPjqhBswAQjMm84b+VP0FYvw9mPZeqR2SFnpo3r0Mz//z2ZzcgJj/7W2O9MVFLC1mdlgUCti13/VQicWwEFh4E8gpEB4SWlzmYnC6y/4qgUJ89kPkcwFmM+UYMresNTJWGlmLvltbSfTZVHCZIzxMrEgI52YmPrUJ1iM+dOpqnxawonh4e7h4cSl5zRVqUpVqlKVqlSlKtcXRjpUoj+RnTFdXZ9NZ3XSVVYP1lGZedLrtFTJ5Q+V3xUplBGoF1ql6IK5VuMVicTRauTN8zAR7dWWErzuk2fuGUVedqRmZeT7X01LEntoeZ78scFiocIcmf50gOGDZSdRzP5/UFrp+o/FCTDcvq2trWLyh2H27RWSfLpTrpA5skpQAzcRAlb6dt+1BYtkviBVyg/4idC8pd7PSGR1dm5u7mS1ldZjNSAu7M1dI11moqaVHheNg4pt0eLojhs/M5WN9YyYCzFHX0MhZsBf/j6BsOq+v5L3VYVdUHjcZv4GEmGyOpYN9CME20W0A2YfRyX4tIaVL1WyVojc8RE0bU/2hI1YtTY4Bq/VXWVYQ/+D/iiCE+6UV8MkTc1kYj2XnZt2WT+wwGobQtbbT8p7SMFllEB/AhCAgfA2g3dD9FgrE8BK0zQjTI4grLXHaGuVG6fYsRH79hO2xe92zbPsYh9fYj3f1iE90buz6UPXq+YUPyAupqCCZZFdlDeGOKF4dwdhtZ/EnXIvMXJ32f7WSHChFeppHQ299nLF6W/kTj3s2HdPSoXJRkepn60/xHu5PuK7U4pahqqZZwXqaYrZh/Y6SpTnWzfo/xgVM8p+e+0yeRABrKjcolvDOq46NucadPaCcczjU+rHBhvoW+yzlfqdvQ00bsoPtIqVFm4nhMkUHjB8+jAqLs9IQaC/geC3PRS0nqk9iSMrroaVgGAieWttPpvLbWYbPzSNno0It9dzG8V2R3p1vf3xQFtuo+mNzz7g6cjVTI++2GhqPl/fiPf21fZ35HJNPdKne7Hb6xtPPAdhPj+6vnEhDXD7wJnikUz0znquCcUbaiW3Ifr7zh+8OPsOyn7/ON0Gim8nQk0ts42RYgcoWxxhopn1jab6RnAjPp3NbRR+DfMDox25TVHypdqhldzmysNWJtqyntvcrVODQOTB7suaFB4iTqgBnoSgys3VnfOVjva+6Or6xuZWK4+agt0BY4WAvOvWsC5D+a2EjJVLtkA1ze5AfhSI9FyFK4qtubm11fsonvJfNwaD0UwDjq1HM4+DNYXeMAoCrof3+whH4RGXBMX8NEwNLhZiZbQ+xX898jg4sNsgtbM9TATyB2HXrg8G/xN8kx/6Qf38dsgfRj3ojo3uQBRrdnPJsz7vEFTE1zQ+Dm4X2yEIjDBH33TVBNO7vkARijvmwsId+NdAM65+aCeorp3GIYqJZRtpbv9Oa+BhA1BJn/UpWImj0uZK/V6K8KYP+8B5H9mTzY2gIwWDm3YMQnfb13q6BuQzecC6BwiOnX5axZo/ADV5v03C6uiHaiDCx7I7ECuKVoGkDCvOBJ7u9GGUwoMVls20ot80n75YYalmt2MQrkENbY8uPh4YAzDTfnScCdlBLJsi9jcvWEraunatQLdDbO0bb1kGiWP9CJ2sy+VEoy3y0BftdcNMNpmCZ2Evxh5KX3go6hFqE23/x4XHQ436InE8OBnAiuyha4f8ONjZxvEfLtqSi300HbjdIKyuI20HYRUryoyO0j0jkVVkx4PJrryfRoKwCrsp+OXabURNkbAOIgS7L8OM5q3tEGyjgB5jdUGnIkNOkRVXi7coCEgCprtuvyjteAclrNH67+d+io4pWGkd1nYNq8tzVmp03cHzhsuDOCCszhUk+NyGQQwxXr+An0demLBCRuPIL5a+8RYwVrvAzuXqXHqs7ugZxvrIiHUMnnoBK4u17bllrNg0mGqfJFwifrJbp8c6KWGt07D2y/mjhFWQsTLRSSNW7vSsMqwo8eP2b2OstdPor0jyEtbYwwYpCJixNgJEgo+2Yax4kB/lkdtArLUH3bLV6K837fu7Pu8gCgL7PW4d1j6ElXG98KETXoyVH3gExfOjEARweIAI4BZ2YZxHIAhMa1i52FaKZnAQAFM4SIFlrLVDKBexCw993gc7MBKCKXsSKQzOIFzewR/6CMh8uiyxNhCO5Bhg/TYM3fZRDgKB/ufIkFQsW0czoaYrBQGjt87mjosoCGRbH4935EoFcSyMsPLT2ZelfAamLLO3xlZmS2vKYXQ0s1dKPzgIewvZXGnthXSTEy7W4UpsDzNRSCjXcIqsYM22St7a1DF3XKQeMcLDl+H93VxpE4IAt5+Zza1t7QBWRzo7t1FoduuxQvCrzx0v32m1R+uh2v52NbYK4lOIlcXePvvJg1xuY7WdDolQf7/flu9otZ9kZkvHaMoqxwqTZen4AmFd3ittbvnkKcuebHuZW2tLBPJPAc/Vpiw9Vu6X1+TYSxgxkVc/pwL51+TGye0UYIV2j5PktzM0Pw7+7EBtc2GsbSlbdJ5ceTYkzfac8Oruc0iwGP7vb8mnyhk492yZJH/8BqXZ0SL5I6x+oj0SVkZ49fNPKLZyriLp+eV9T9gx1NLuOCUzB89g9cQ9e0WO7eBVlmMD9EOCN/0RYZ2UgHjHXx8IcjlUrbLK4kJPRDIzCxe8AAphBcn87ZR84w9zwtvJsC02TzajBKsMK5jxivzlZAwnWK9XcBImJ1gUWb9DM4FpsOLST46rUpWqVKUqValKVapSlapUpSpVqcr/Q/kvESt8TGrcxM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7975" y="-381000"/>
            <a:ext cx="4076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data:image/png;base64,iVBORw0KGgoAAAANSUhEUgAAAVYAAABDCAMAAADwHd0tAAABv1BMVEX///9qampubm78///W1tb//+////3///L++9zQ5/RrgqCeaWr86dK50+rY7vecjntrhKZrdoNxc3rCjoWsyOT527Rse46gvuDKnZB0cm/h9P9zeHyHmamaamorlv/589PM7P+ye3f29vb///h4uv8Qkf97ibGMociMs9b/68rl5eXx4cnt+v//+Or0///64sKVeHzYtYzwzqLKooeHe2u/3f+ffHiogHbGqIyRxP/g//9sgY9whLHZ7P/Tp4GFcII5nf93fqOEeo9Tp/+6kX3kzKzC1+V9a221m4xsboKes8DExsh1iZ6rra97YGNnsf94mMaz1f+YmJiGhoZkZ4DY2syBdXzOydSsy+WXjIe2po6XoKiqqqWZl4pqZ43PvKey2ed8fpewlXmWqLreu6B9pL6dxNzy49avr52LgZGoi3iGrNzv++qTd2zL19idjJTMvJjQ6Nd2mZyLsrzQ17OjyNu+j27e99LJwLyXbIWarc7XuKOwtMmNjISuu99tjYyTkaGswcaTcl5zW19gcY18aVvR6t5YYIu6yLO+r4vGrqnYsXdnnMW+mWnrxq99s9qhcliCir2Esa5pWnqTgGNhXAGtAAARXUlEQVR4nO2biVfbxtbAtWAZiNlcDE82wX6IgDdhbGwwiwkEhGywWROasGPWOHHDSxPqD0qbte17aZK39A9+d0a7LBJw+n09p5/vyTmxpNHcO7+5c+fOjCCIqlSlKlWpiiqJpaU/2oQ/odDdt2790Tb8CYXu7qxi/X2FDmtYw3+0MX8aSSykNKzdS/T/lp6uoPCaROIPdpkeccHQPH7UHAzq9fMFssfQ0dzpqI8gGOEtaZasT3ojqbvX9jxobo0w/6ZOvWD2xfJ6UrrSjsGW9r7ylqjmHgS7NAXc+3q3epFauNXp07Au3JpIyCW983eNddb+86ByZ2aO0iwlCUt2tBoqDq29pZSHLd9rthGOJsrZrtdp+2tbAzRgX5RLe1jlvTZMiztVK8KatmaMVLzzLNus3uLOy+vJ1um0gcltM2VNOQJzZSE9rap5tTfq1XcTE52dEzpvXejs7ByWSrpYtu2+waabzY2f52ctzHmcIne/qQG5N0hSmT2tudw/4mDfffSoJslSzo4G9ZGjycO2NOiqkbASfI0k99LOPfmn5JcRsWW2RpVtkc0YOzDqfLG56tMAKfUMmeqRJNS09Yt4aHb4D00UlZmR1JNgruIGOqxLQHUKuaeCNdWtcgWs7Kh+SHwJ1hh4SaM89ruO8pSzV2kucpn6GXkwcV2CSI2q7Qasy+yiDoyMVRH7X5ztBjUutkPn7Izjgsrqvc3R1OIT4v8qG9f2r1pay23mTli/99WWqc2uuGZuV1eUopTqNKzIV7uxHWomEB4GrkuSiSvL7CNdX30BVoGlZnWNAZQt8kBghLhzTz/OHXlK7UzAOpNn/dpDC6wGZzJiBZPjrD5wCfGekUCTx2c2zwZYy+cUPv/GxyVJw4glQnFKby4DbiD3rIo1NQWeKVWnS7CWgGtCMrFU9OgqrRwrxEgDOsKepOT28wWq1+g9joLzLKy85wHvyvjUZ9fFSsTEZu2G7ZxtJ2zT5Z5pjTUy/2uYEYqLhkk0T3UYJ9F9Vh5dKlYY8N3yO/q8Ffx1KoxNDO9TWc2qirFyAts8YrwVEN9IozMmZt2m4i5RmScQVluS1brk2li9Nye1OchRuOuDMs49s0ZLrNx4BuKqo0nXq2jY1dcZi3mLGeldBWsK3FJRoMcaXui8tSSZaCt47qv6KsYKHtluumU7zeCKa/+auW9uEPee8kv3EFYiwGoor42Vn95SMcCA/RWpvFE2u1ti9d5EWYH9L6xfe2Q/pfymgtxA5gwPNwVrtxxEkRhWWakJ5K7YxBipoawYqyA2l2VmkQ5sg4s8MLsOxK/imHQTY9U7dAXeqtnM5504pL3LmGd3S6wxEo8SV1w3nAKi2VnhXofUSzLWMMBTXzDsCdDDnRMJyUQmKvYqCivG+q6si1WJGucrSfi8PPAkrLbpzKH8pILYqk1ZkXnJ/ohobocV1tpBKQYr/0vVkWUBRHtBwppQ5yskieFhrQTkXcOyiaHi1o58t1KszPu7DZdgtX+VsVjG8Mr0K2ElhKIy71wXa+1vLZrqd04/1gW9pq+EsMYKXooTEmbfqSXZ4/KAtxIZ67AuBpgEUoSFPslEbj+uzNSVYq29sTVzCVbbV20WU7D9XPyIf8hY4VpO9K6J1dGkJhX4XWm0coK4aFRqgRVyQHmIBebVgW+z9AJZZKzdaKRbixuwumUT+bSisnKs5QFJeTQ42lB+l9sWpTWAjBXlXJKpV8A6E1Rle370e41CTMnpiBDOCHRigRV6RKbDnaqxGLzAmMUa2oKbSS90TqUuKYGfKT3vEuXthy/AWr6wlh9ZY/0gu5OClflA9WKv+zxW/ZYAxWY1qvYBpzKA+SRrzEzKsUK+OqbkhJBAhJVyX4SV0GOFDOIQ2/N/563nJm8lbHmp3VfBqu1GUR52T21iJO5RB6cQNybL5Vj15Pl8i08p91msEAQuxQqZ65RbjVOOV9L2UOVYL52yrO3kTLGVQLM4TsSuEARSXaqEipQaW6FObS/A8cCwgWOB1XtT2wvgktRHpVym/bKc5oqxNaxildPoirFyp5/AepVMAEkUzyCfxUoZpiz7ubrRx695WM2NWadhRi/HGvXo3N7JbkkBgRn//JT1iUwgMQGrWm1WhWaikr9r3no0h+u6LG+VOlyH1VF446tgq0WUd7AgVpqirj4ulWG1DRlKU0pEsMpb+bk6/eIV1lLdl2xLY+KaiUwIx6LfdZX1jsSoXaRF3A0VJ/WrLMkGIQ7x9tp5a7+SVJ1QB0FtJ/bezYx+AJVhdVGjM1rxe2lWTjIjYrbM3Ji8UFSmkAm8gW0h7gX0RGciF0XmV4zVYU5okA3yngD8by7OGPcEZLGlYelZAVapPF+gDHreU/oNQzNWbty44ybE5ZlV2crQie0rp3FPAHyy29wkLEudnVNGE72D0EuV72AldScdkrhIudtjYr15WLlEhZ0eKxGAZc91sdpuyOVjZLPhQaC45dMVM2GNXJimtGlldQXmmhhElJ0gBSs91XnLatKC6NCZMpnoensQrny/FaZkY6jn1T1VR4EyrQch9z/Q7bdqD6Ith9fHKs2WzKm8cFUNyLMfdcWMWJl9NmtsaZQ6ULeHjebySapHeqTmkUudVmEgPCV5scFE+0BbQ+VYGYF1PtdZA1mhcrLCCXHnrPF0gG3TnQ74dG+9n/zpmljt09JmaEBsM+bHsIDVbQGbsPJp8xzrvam8bzKXO2Ep2TVVrOFudJJFGAUCq5TQGk0M/fav725UfOjCDVC604+jAutR9qTQgp+qr5NbwUAyx3pUAkasRKT/39fdwXpHoaUME6VM9wnHb6TWchNWGFw+Y2lCDffcPqs7neWnWSWn1a16IO3vnDBmWQnwVSmfNZoI6fS/v+TkNYlOXvF6PVSE5c+h7tkHfPKKV/HQ984Vw8mrvn3cNsted2OQRL0JccWcxvNrrHbYY8QKU0HZKaLAqjEVmXsXt+ReAVqinrTpFpPIX29NJdxyne5U9y3VgU0m8msUWzlWiAMP1CzQ2WHcIwgda1miZ0+nw4QV8FwXa0R8U0cwH+K7hnqQCLrFrBGr45WzLDvhdSeVobSomrur7c3p1+jhYZifOqeGlxKJxNLwArpYSFmbGOj/Eqzoqxbpi5O7z4PmLJYLCvJXLTVBvZ/whS3jGVioaPjqhBswAQjMm84b+VP0FYvw9mPZeqR2SFnpo3r0Mz//z2ZzcgJj/7W2O9MVFLC1mdlgUCti13/VQicWwEFh4E8gpEB4SWlzmYnC6y/4qgUJ89kPkcwFmM+UYMresNTJWGlmLvltbSfTZVHCZIzxMrEgI52YmPrUJ1iM+dOpqnxawonh4e7h4cSl5zRVqUpVqlKVqlSlKtcXRjpUoj+RnTFdXZ9NZ3XSVVYP1lGZedLrtFTJ5Q+V3xUplBGoF1ql6IK5VuMVicTRauTN8zAR7dWWErzuk2fuGUVedqRmZeT7X01LEntoeZ78scFiocIcmf50gOGDZSdRzP5/UFrp+o/FCTDcvq2trWLyh2H27RWSfLpTrpA5skpQAzcRAlb6dt+1BYtkviBVyg/4idC8pd7PSGR1dm5u7mS1ldZjNSAu7M1dI11moqaVHheNg4pt0eLojhs/M5WN9YyYCzFHX0MhZsBf/j6BsOq+v5L3VYVdUHjcZv4GEmGyOpYN9CME20W0A2YfRyX4tIaVL1WyVojc8RE0bU/2hI1YtTY4Bq/VXWVYQ/+D/iiCE+6UV8MkTc1kYj2XnZt2WT+wwGobQtbbT8p7SMFllEB/AhCAgfA2g3dD9FgrE8BK0zQjTI4grLXHaGuVG6fYsRH79hO2xe92zbPsYh9fYj3f1iE90buz6UPXq+YUPyAupqCCZZFdlDeGOKF4dwdhtZ/EnXIvMXJ32f7WSHChFeppHQ299nLF6W/kTj3s2HdPSoXJRkepn60/xHu5PuK7U4pahqqZZwXqaYrZh/Y6SpTnWzfo/xgVM8p+e+0yeRABrKjcolvDOq46NucadPaCcczjU+rHBhvoW+yzlfqdvQ00bsoPtIqVFm4nhMkUHjB8+jAqLs9IQaC/geC3PRS0nqk9iSMrroaVgGAieWttPpvLbWYbPzSNno0It9dzG8V2R3p1vf3xQFtuo+mNzz7g6cjVTI++2GhqPl/fiPf21fZ35HJNPdKne7Hb6xtPPAdhPj+6vnEhDXD7wJnikUz0znquCcUbaiW3Ifr7zh+8OPsOyn7/ON0Gim8nQk0ts42RYgcoWxxhopn1jab6RnAjPp3NbRR+DfMDox25TVHypdqhldzmysNWJtqyntvcrVODQOTB7suaFB4iTqgBnoSgys3VnfOVjva+6Or6xuZWK4+agt0BY4WAvOvWsC5D+a2EjJVLtkA1ze5AfhSI9FyFK4qtubm11fsonvJfNwaD0UwDjq1HM4+DNYXeMAoCrof3+whH4RGXBMX8NEwNLhZiZbQ+xX898jg4sNsgtbM9TATyB2HXrg8G/xN8kx/6Qf38dsgfRj3ojo3uQBRrdnPJsz7vEFTE1zQ+Dm4X2yEIjDBH33TVBNO7vkARijvmwsId+NdAM65+aCeorp3GIYqJZRtpbv9Oa+BhA1BJn/UpWImj0uZK/V6K8KYP+8B5H9mTzY2gIwWDm3YMQnfb13q6BuQzecC6BwiOnX5axZo/ADV5v03C6uiHaiDCx7I7ECuKVoGkDCvOBJ7u9GGUwoMVls20ot80n75YYalmt2MQrkENbY8uPh4YAzDTfnScCdlBLJsi9jcvWEraunatQLdDbO0bb1kGiWP9CJ2sy+VEoy3y0BftdcNMNpmCZ2Evxh5KX3go6hFqE23/x4XHQ436InE8OBnAiuyha4f8ONjZxvEfLtqSi300HbjdIKyuI20HYRUryoyO0j0jkVVkx4PJrryfRoKwCrsp+OXabURNkbAOIgS7L8OM5q3tEGyjgB5jdUGnIkNOkRVXi7coCEgCprtuvyjteAclrNH67+d+io4pWGkd1nYNq8tzVmp03cHzhsuDOCCszhUk+NyGQQwxXr+An0demLBCRuPIL5a+8RYwVrvAzuXqXHqs7ugZxvrIiHUMnnoBK4u17bllrNg0mGqfJFwifrJbp8c6KWGt07D2y/mjhFWQsTLRSSNW7vSsMqwo8eP2b2OstdPor0jyEtbYwwYpCJixNgJEgo+2Yax4kB/lkdtArLUH3bLV6K837fu7Pu8gCgL7PW4d1j6ElXG98KETXoyVH3gExfOjEARweIAI4BZ2YZxHIAhMa1i52FaKZnAQAFM4SIFlrLVDKBexCw993gc7MBKCKXsSKQzOIFzewR/6CMh8uiyxNhCO5Bhg/TYM3fZRDgKB/ufIkFQsW0czoaYrBQGjt87mjosoCGRbH4935EoFcSyMsPLT2ZelfAamLLO3xlZmS2vKYXQ0s1dKPzgIewvZXGnthXSTEy7W4UpsDzNRSCjXcIqsYM22St7a1DF3XKQeMcLDl+H93VxpE4IAt5+Zza1t7QBWRzo7t1FoduuxQvCrzx0v32m1R+uh2v52NbYK4lOIlcXePvvJg1xuY7WdDolQf7/flu9otZ9kZkvHaMoqxwqTZen4AmFd3ittbvnkKcuebHuZW2tLBPJPAc/Vpiw9Vu6X1+TYSxgxkVc/pwL51+TGye0UYIV2j5PktzM0Pw7+7EBtc2GsbSlbdJ5ceTYkzfac8Oruc0iwGP7vb8mnyhk492yZJH/8BqXZ0SL5I6x+oj0SVkZ49fNPKLZyriLp+eV9T9gx1NLuOCUzB89g9cQ9e0WO7eBVlmMD9EOCN/0RYZ2UgHjHXx8IcjlUrbLK4kJPRDIzCxe8AAphBcn87ZR84w9zwtvJsC02TzajBKsMK5jxivzlZAwnWK9XcBImJ1gUWb9DM4FpsOLST46rUpWqVKUqValKVapSlapUpSpVqcr/Q/kvESt8TGrcxM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30375" y="-228600"/>
            <a:ext cx="4076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AutoShape 6" descr="data:image/png;base64,iVBORw0KGgoAAAANSUhEUgAAAVYAAABDCAMAAADwHd0tAAABv1BMVEX///9qampubm78///W1tb//+////3///L++9zQ5/RrgqCeaWr86dK50+rY7vecjntrhKZrdoNxc3rCjoWsyOT527Rse46gvuDKnZB0cm/h9P9zeHyHmamaamorlv/589PM7P+ye3f29vb///h4uv8Qkf97ibGMociMs9b/68rl5eXx4cnt+v//+Or0///64sKVeHzYtYzwzqLKooeHe2u/3f+ffHiogHbGqIyRxP/g//9sgY9whLHZ7P/Tp4GFcII5nf93fqOEeo9Tp/+6kX3kzKzC1+V9a221m4xsboKes8DExsh1iZ6rra97YGNnsf94mMaz1f+YmJiGhoZkZ4DY2syBdXzOydSsy+WXjIe2po6XoKiqqqWZl4pqZ43PvKey2ed8fpewlXmWqLreu6B9pL6dxNzy49avr52LgZGoi3iGrNzv++qTd2zL19idjJTMvJjQ6Nd2mZyLsrzQ17OjyNu+j27e99LJwLyXbIWarc7XuKOwtMmNjISuu99tjYyTkaGswcaTcl5zW19gcY18aVvR6t5YYIu6yLO+r4vGrqnYsXdnnMW+mWnrxq99s9qhcliCir2Esa5pWnqTgGNhXAGtAAARXUlEQVR4nO2biVfbxtbAtWAZiNlcDE82wX6IgDdhbGwwiwkEhGywWROasGPWOHHDSxPqD0qbte17aZK39A9+d0a7LBJw+n09p5/vyTmxpNHcO7+5c+fOjCCIqlSlKlWpiiqJpaU/2oQ/odDdt2790Tb8CYXu7qxi/X2FDmtYw3+0MX8aSSykNKzdS/T/lp6uoPCaROIPdpkeccHQPH7UHAzq9fMFssfQ0dzpqI8gGOEtaZasT3ojqbvX9jxobo0w/6ZOvWD2xfJ6UrrSjsGW9r7ylqjmHgS7NAXc+3q3epFauNXp07Au3JpIyCW983eNddb+86ByZ2aO0iwlCUt2tBoqDq29pZSHLd9rthGOJsrZrtdp+2tbAzRgX5RLe1jlvTZMiztVK8KatmaMVLzzLNus3uLOy+vJ1um0gcltM2VNOQJzZSE9rap5tTfq1XcTE52dEzpvXejs7ByWSrpYtu2+waabzY2f52ctzHmcIne/qQG5N0hSmT2tudw/4mDfffSoJslSzo4G9ZGjycO2NOiqkbASfI0k99LOPfmn5JcRsWW2RpVtkc0YOzDqfLG56tMAKfUMmeqRJNS09Yt4aHb4D00UlZmR1JNgruIGOqxLQHUKuaeCNdWtcgWs7Kh+SHwJ1hh4SaM89ruO8pSzV2kucpn6GXkwcV2CSI2q7Qasy+yiDoyMVRH7X5ztBjUutkPn7Izjgsrqvc3R1OIT4v8qG9f2r1pay23mTli/99WWqc2uuGZuV1eUopTqNKzIV7uxHWomEB4GrkuSiSvL7CNdX30BVoGlZnWNAZQt8kBghLhzTz/OHXlK7UzAOpNn/dpDC6wGZzJiBZPjrD5wCfGekUCTx2c2zwZYy+cUPv/GxyVJw4glQnFKby4DbiD3rIo1NQWeKVWnS7CWgGtCMrFU9OgqrRwrxEgDOsKepOT28wWq1+g9joLzLKy85wHvyvjUZ9fFSsTEZu2G7ZxtJ2zT5Z5pjTUy/2uYEYqLhkk0T3UYJ9F9Vh5dKlYY8N3yO/q8Ffx1KoxNDO9TWc2qirFyAts8YrwVEN9IozMmZt2m4i5RmScQVluS1brk2li9Nye1OchRuOuDMs49s0ZLrNx4BuKqo0nXq2jY1dcZi3mLGeldBWsK3FJRoMcaXui8tSSZaCt47qv6KsYKHtluumU7zeCKa/+auW9uEPee8kv3EFYiwGoor42Vn95SMcCA/RWpvFE2u1ti9d5EWYH9L6xfe2Q/pfymgtxA5gwPNwVrtxxEkRhWWakJ5K7YxBipoawYqyA2l2VmkQ5sg4s8MLsOxK/imHQTY9U7dAXeqtnM5504pL3LmGd3S6wxEo8SV1w3nAKi2VnhXofUSzLWMMBTXzDsCdDDnRMJyUQmKvYqCivG+q6si1WJGucrSfi8PPAkrLbpzKH8pILYqk1ZkXnJ/ohobocV1tpBKQYr/0vVkWUBRHtBwppQ5yskieFhrQTkXcOyiaHi1o58t1KszPu7DZdgtX+VsVjG8Mr0K2ElhKIy71wXa+1vLZrqd04/1gW9pq+EsMYKXooTEmbfqSXZ4/KAtxIZ67AuBpgEUoSFPslEbj+uzNSVYq29sTVzCVbbV20WU7D9XPyIf8hY4VpO9K6J1dGkJhX4XWm0coK4aFRqgRVyQHmIBebVgW+z9AJZZKzdaKRbixuwumUT+bSisnKs5QFJeTQ42lB+l9sWpTWAjBXlXJKpV8A6E1Rle370e41CTMnpiBDOCHRigRV6RKbDnaqxGLzAmMUa2oKbSS90TqUuKYGfKT3vEuXthy/AWr6wlh9ZY/0gu5OClflA9WKv+zxW/ZYAxWY1qvYBpzKA+SRrzEzKsUK+OqbkhJBAhJVyX4SV0GOFDOIQ2/N/563nJm8lbHmp3VfBqu1GUR52T21iJO5RB6cQNybL5Vj15Pl8i08p91msEAQuxQqZ65RbjVOOV9L2UOVYL52yrO3kTLGVQLM4TsSuEARSXaqEipQaW6FObS/A8cCwgWOB1XtT2wvgktRHpVym/bKc5oqxNaxildPoirFyp5/AepVMAEkUzyCfxUoZpiz7ubrRx695WM2NWadhRi/HGvXo3N7JbkkBgRn//JT1iUwgMQGrWm1WhWaikr9r3no0h+u6LG+VOlyH1VF446tgq0WUd7AgVpqirj4ulWG1DRlKU0pEsMpb+bk6/eIV1lLdl2xLY+KaiUwIx6LfdZX1jsSoXaRF3A0VJ/WrLMkGIQ7x9tp5a7+SVJ1QB0FtJ/bezYx+AJVhdVGjM1rxe2lWTjIjYrbM3Ji8UFSmkAm8gW0h7gX0RGciF0XmV4zVYU5okA3yngD8by7OGPcEZLGlYelZAVapPF+gDHreU/oNQzNWbty44ybE5ZlV2crQie0rp3FPAHyy29wkLEudnVNGE72D0EuV72AldScdkrhIudtjYr15WLlEhZ0eKxGAZc91sdpuyOVjZLPhQaC45dMVM2GNXJimtGlldQXmmhhElJ0gBSs91XnLatKC6NCZMpnoensQrny/FaZkY6jn1T1VR4EyrQch9z/Q7bdqD6Ith9fHKs2WzKm8cFUNyLMfdcWMWJl9NmtsaZQ6ULeHjebySapHeqTmkUudVmEgPCV5scFE+0BbQ+VYGYF1PtdZA1mhcrLCCXHnrPF0gG3TnQ74dG+9n/zpmljt09JmaEBsM+bHsIDVbQGbsPJp8xzrvam8bzKXO2Ep2TVVrOFudJJFGAUCq5TQGk0M/fav725UfOjCDVC604+jAutR9qTQgp+qr5NbwUAyx3pUAkasRKT/39fdwXpHoaUME6VM9wnHb6TWchNWGFw+Y2lCDffcPqs7neWnWSWn1a16IO3vnDBmWQnwVSmfNZoI6fS/v+TkNYlOXvF6PVSE5c+h7tkHfPKKV/HQ984Vw8mrvn3cNsted2OQRL0JccWcxvNrrHbYY8QKU0HZKaLAqjEVmXsXt+ReAVqinrTpFpPIX29NJdxyne5U9y3VgU0m8msUWzlWiAMP1CzQ2WHcIwgda1miZ0+nw4QV8FwXa0R8U0cwH+K7hnqQCLrFrBGr45WzLDvhdSeVobSomrur7c3p1+jhYZifOqeGlxKJxNLwArpYSFmbGOj/Eqzoqxbpi5O7z4PmLJYLCvJXLTVBvZ/whS3jGVioaPjqhBswAQjMm84b+VP0FYvw9mPZeqR2SFnpo3r0Mz//z2ZzcgJj/7W2O9MVFLC1mdlgUCti13/VQicWwEFh4E8gpEB4SWlzmYnC6y/4qgUJ89kPkcwFmM+UYMresNTJWGlmLvltbSfTZVHCZIzxMrEgI52YmPrUJ1iM+dOpqnxawonh4e7h4cSl5zRVqUpVqlKVqlSlKtcXRjpUoj+RnTFdXZ9NZ3XSVVYP1lGZedLrtFTJ5Q+V3xUplBGoF1ql6IK5VuMVicTRauTN8zAR7dWWErzuk2fuGUVedqRmZeT7X01LEntoeZ78scFiocIcmf50gOGDZSdRzP5/UFrp+o/FCTDcvq2trWLyh2H27RWSfLpTrpA5skpQAzcRAlb6dt+1BYtkviBVyg/4idC8pd7PSGR1dm5u7mS1ldZjNSAu7M1dI11moqaVHheNg4pt0eLojhs/M5WN9YyYCzFHX0MhZsBf/j6BsOq+v5L3VYVdUHjcZv4GEmGyOpYN9CME20W0A2YfRyX4tIaVL1WyVojc8RE0bU/2hI1YtTY4Bq/VXWVYQ/+D/iiCE+6UV8MkTc1kYj2XnZt2WT+wwGobQtbbT8p7SMFllEB/AhCAgfA2g3dD9FgrE8BK0zQjTI4grLXHaGuVG6fYsRH79hO2xe92zbPsYh9fYj3f1iE90buz6UPXq+YUPyAupqCCZZFdlDeGOKF4dwdhtZ/EnXIvMXJ32f7WSHChFeppHQ299nLF6W/kTj3s2HdPSoXJRkepn60/xHu5PuK7U4pahqqZZwXqaYrZh/Y6SpTnWzfo/xgVM8p+e+0yeRABrKjcolvDOq46NucadPaCcczjU+rHBhvoW+yzlfqdvQ00bsoPtIqVFm4nhMkUHjB8+jAqLs9IQaC/geC3PRS0nqk9iSMrroaVgGAieWttPpvLbWYbPzSNno0It9dzG8V2R3p1vf3xQFtuo+mNzz7g6cjVTI++2GhqPl/fiPf21fZ35HJNPdKne7Hb6xtPPAdhPj+6vnEhDXD7wJnikUz0znquCcUbaiW3Ifr7zh+8OPsOyn7/ON0Gim8nQk0ts42RYgcoWxxhopn1jab6RnAjPp3NbRR+DfMDox25TVHypdqhldzmysNWJtqyntvcrVODQOTB7suaFB4iTqgBnoSgys3VnfOVjva+6Or6xuZWK4+agt0BY4WAvOvWsC5D+a2EjJVLtkA1ze5AfhSI9FyFK4qtubm11fsonvJfNwaD0UwDjq1HM4+DNYXeMAoCrof3+whH4RGXBMX8NEwNLhZiZbQ+xX898jg4sNsgtbM9TATyB2HXrg8G/xN8kx/6Qf38dsgfRj3ojo3uQBRrdnPJsz7vEFTE1zQ+Dm4X2yEIjDBH33TVBNO7vkARijvmwsId+NdAM65+aCeorp3GIYqJZRtpbv9Oa+BhA1BJn/UpWImj0uZK/V6K8KYP+8B5H9mTzY2gIwWDm3YMQnfb13q6BuQzecC6BwiOnX5axZo/ADV5v03C6uiHaiDCx7I7ECuKVoGkDCvOBJ7u9GGUwoMVls20ot80n75YYalmt2MQrkENbY8uPh4YAzDTfnScCdlBLJsi9jcvWEraunatQLdDbO0bb1kGiWP9CJ2sy+VEoy3y0BftdcNMNpmCZ2Evxh5KX3go6hFqE23/x4XHQ436InE8OBnAiuyha4f8ONjZxvEfLtqSi300HbjdIKyuI20HYRUryoyO0j0jkVVkx4PJrryfRoKwCrsp+OXabURNkbAOIgS7L8OM5q3tEGyjgB5jdUGnIkNOkRVXi7coCEgCprtuvyjteAclrNH67+d+io4pWGkd1nYNq8tzVmp03cHzhsuDOCCszhUk+NyGQQwxXr+An0demLBCRuPIL5a+8RYwVrvAzuXqXHqs7ugZxvrIiHUMnnoBK4u17bllrNg0mGqfJFwifrJbp8c6KWGt07D2y/mjhFWQsTLRSSNW7vSsMqwo8eP2b2OstdPor0jyEtbYwwYpCJixNgJEgo+2Yax4kB/lkdtArLUH3bLV6K837fu7Pu8gCgL7PW4d1j6ElXG98KETXoyVH3gExfOjEARweIAI4BZ2YZxHIAhMa1i52FaKZnAQAFM4SIFlrLVDKBexCw993gc7MBKCKXsSKQzOIFzewR/6CMh8uiyxNhCO5Bhg/TYM3fZRDgKB/ufIkFQsW0czoaYrBQGjt87mjosoCGRbH4935EoFcSyMsPLT2ZelfAamLLO3xlZmS2vKYXQ0s1dKPzgIewvZXGnthXSTEy7W4UpsDzNRSCjXcIqsYM22St7a1DF3XKQeMcLDl+H93VxpE4IAt5+Zza1t7QBWRzo7t1FoduuxQvCrzx0v32m1R+uh2v52NbYK4lOIlcXePvvJg1xuY7WdDolQf7/flu9otZ9kZkvHaMoqxwqTZen4AmFd3ittbvnkKcuebHuZW2tLBPJPAc/Vpiw9Vu6X1+TYSxgxkVc/pwL51+TGye0UYIV2j5PktzM0Pw7+7EBtc2GsbSlbdJ5ceTYkzfac8Oruc0iwGP7vb8mnyhk492yZJH/8BqXZ0SL5I6x+oj0SVkZ49fNPKLZyriLp+eV9T9gx1NLuOCUzB89g9cQ9e0WO7eBVlmMD9EOCN/0RYZ2UgHjHXx8IcjlUrbLK4kJPRDIzCxe8AAphBcn87ZR84w9zwtvJsC02TzajBKsMK5jxivzlZAwnWK9XcBImJ1gUWb9DM4FpsOLST46rUpWqVKUqValKVapSlapUpSpVqcr/Q/kvESt8TGrcxM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82775" y="-76200"/>
            <a:ext cx="4076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685193E-3A65-4B9B-ADC6-1D66479B1ACF}"/>
              </a:ext>
            </a:extLst>
          </p:cNvPr>
          <p:cNvSpPr/>
          <p:nvPr/>
        </p:nvSpPr>
        <p:spPr>
          <a:xfrm>
            <a:off x="6658882" y="1804286"/>
            <a:ext cx="2345635" cy="9233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</a:rPr>
              <a:t>ISSAI 200</a:t>
            </a:r>
          </a:p>
          <a:p>
            <a:r>
              <a:rPr lang="pt-PT" b="1" dirty="0">
                <a:solidFill>
                  <a:schemeClr val="tx2"/>
                </a:solidFill>
              </a:rPr>
              <a:t>AUDITORIA FINANCEIRA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FE2A5E-209D-4F70-8E93-F43E6179D376}"/>
              </a:ext>
            </a:extLst>
          </p:cNvPr>
          <p:cNvSpPr/>
          <p:nvPr/>
        </p:nvSpPr>
        <p:spPr>
          <a:xfrm>
            <a:off x="6279694" y="1798982"/>
            <a:ext cx="1771486" cy="1011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6C3CD76-9CC9-4E14-B640-FD85481288D7}"/>
              </a:ext>
            </a:extLst>
          </p:cNvPr>
          <p:cNvSpPr/>
          <p:nvPr/>
        </p:nvSpPr>
        <p:spPr>
          <a:xfrm>
            <a:off x="363223" y="5150221"/>
            <a:ext cx="6107150" cy="137512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914210A-762F-46EF-870C-86760E1A4B3F}"/>
              </a:ext>
            </a:extLst>
          </p:cNvPr>
          <p:cNvSpPr/>
          <p:nvPr/>
        </p:nvSpPr>
        <p:spPr>
          <a:xfrm>
            <a:off x="836341" y="5280363"/>
            <a:ext cx="6642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/>
                </a:solidFill>
                <a:latin typeface="ScalaSans" panose="00000400000000000000" pitchFamily="2" charset="0"/>
                <a:cs typeface="Times New Roman" panose="02020603050405020304" pitchFamily="18" charset="0"/>
              </a:rPr>
              <a:t>Demonstrações Financeiras elaboradas de acordo com </a:t>
            </a:r>
          </a:p>
          <a:p>
            <a:r>
              <a:rPr lang="pt-PT" b="1" dirty="0">
                <a:solidFill>
                  <a:schemeClr val="tx2"/>
                </a:solidFill>
                <a:latin typeface="ScalaSans" panose="00000400000000000000" pitchFamily="2" charset="0"/>
                <a:cs typeface="Times New Roman" panose="02020603050405020304" pitchFamily="18" charset="0"/>
              </a:rPr>
              <a:t>a Norma Contabilística e de Relato Financeiro</a:t>
            </a:r>
          </a:p>
          <a:p>
            <a:r>
              <a:rPr lang="pt-PT" b="1" dirty="0">
                <a:solidFill>
                  <a:schemeClr val="tx2"/>
                </a:solidFill>
                <a:latin typeface="ScalaSans" panose="00000400000000000000" pitchFamily="2" charset="0"/>
                <a:cs typeface="Times New Roman" panose="02020603050405020304" pitchFamily="18" charset="0"/>
              </a:rPr>
              <a:t> para Entidades do Sector Não Lucrativo</a:t>
            </a:r>
          </a:p>
          <a:p>
            <a:r>
              <a:rPr lang="pt-PT" b="1" dirty="0">
                <a:solidFill>
                  <a:schemeClr val="tx2"/>
                </a:solidFill>
                <a:latin typeface="ScalaSans" panose="00000400000000000000" pitchFamily="2" charset="0"/>
                <a:cs typeface="Times New Roman" panose="02020603050405020304" pitchFamily="18" charset="0"/>
              </a:rPr>
              <a:t> (NCRF – ESNL)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D14D1B45-F3FF-4E81-8AA0-315A3ADEFFAB}"/>
              </a:ext>
            </a:extLst>
          </p:cNvPr>
          <p:cNvSpPr/>
          <p:nvPr/>
        </p:nvSpPr>
        <p:spPr>
          <a:xfrm>
            <a:off x="5317871" y="21706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37C67D83-18B6-43C6-9C4C-D82853FB0659}"/>
              </a:ext>
            </a:extLst>
          </p:cNvPr>
          <p:cNvSpPr/>
          <p:nvPr/>
        </p:nvSpPr>
        <p:spPr>
          <a:xfrm>
            <a:off x="2932166" y="4613505"/>
            <a:ext cx="245932" cy="434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Fluxograma: Documento 17">
            <a:extLst>
              <a:ext uri="{FF2B5EF4-FFF2-40B4-BE49-F238E27FC236}">
                <a16:creationId xmlns:a16="http://schemas.microsoft.com/office/drawing/2014/main" id="{5FFEC9BC-6C03-49C2-A5A0-553DD39984F4}"/>
              </a:ext>
            </a:extLst>
          </p:cNvPr>
          <p:cNvSpPr/>
          <p:nvPr/>
        </p:nvSpPr>
        <p:spPr>
          <a:xfrm>
            <a:off x="6470374" y="5192569"/>
            <a:ext cx="2751686" cy="1435484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2"/>
                </a:solidFill>
              </a:rPr>
              <a:t>Aplicação  do novo referencial contabilístico </a:t>
            </a:r>
          </a:p>
        </p:txBody>
      </p:sp>
    </p:spTree>
    <p:extLst>
      <p:ext uri="{BB962C8B-B14F-4D97-AF65-F5344CB8AC3E}">
        <p14:creationId xmlns:p14="http://schemas.microsoft.com/office/powerpoint/2010/main" val="271552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encuest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35183" y="121145"/>
            <a:ext cx="813690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prstClr val="white"/>
                </a:solidFill>
                <a:latin typeface="Calibri"/>
              </a:rPr>
              <a:t>Principais riscos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altLang="pt-P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Resultado de imagem para dossier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EC8C0B-1348-4EF6-942A-C00030BF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0" y="689937"/>
            <a:ext cx="11438112" cy="61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7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encuest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926" y="261219"/>
            <a:ext cx="813690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prstClr val="white"/>
                </a:solidFill>
                <a:latin typeface="Calibri"/>
              </a:rPr>
              <a:t>Matriz de Risco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altLang="pt-P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Resultado de imagem para dossier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B8BB870-9F06-44C6-8432-1354151A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907550"/>
            <a:ext cx="9708685" cy="59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encuest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189" y="108284"/>
            <a:ext cx="1211981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prstClr val="white"/>
                </a:solidFill>
                <a:latin typeface="Calibri"/>
              </a:rPr>
              <a:t>Principais Observações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altLang="pt-P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Resultado de imagem para dossier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01440"/>
              </p:ext>
            </p:extLst>
          </p:nvPr>
        </p:nvGraphicFramePr>
        <p:xfrm>
          <a:off x="72190" y="754615"/>
          <a:ext cx="1211981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127">
                <a:tc rowSpan="3">
                  <a:txBody>
                    <a:bodyPr/>
                    <a:lstStyle/>
                    <a:p>
                      <a:pPr algn="l"/>
                      <a:endParaRPr lang="es-ES" sz="2400" dirty="0"/>
                    </a:p>
                    <a:p>
                      <a:pPr algn="l"/>
                      <a:r>
                        <a:rPr lang="es-ES" sz="2400" dirty="0"/>
                        <a:t>Destaca-se: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pt-P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avaliação do Sistema do Controlo Interno é favorável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destacando o facto do SECPLP dispor de mecanismos de controlo interno, nomeadamente: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Existência de um Guia dos Procedimentos Financeiros (GPF) que estabelece as regras quanto à autorização, execução, registo e controle dos procedimentos financeiros do SECPLP; 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Possuir um Auditor Interno no quadro permanente de pessoal </a:t>
                      </a:r>
                      <a:endParaRPr lang="pt-P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545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Baixa Contribuição para o Fundo Especial (FE)-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contribuição para o Fundo tem registado quebras significativas atingindo em 2020 o montante de €441.168,08, representado uma redução de 80% em relação ao ano anterior (€2.163.672,92)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Baixa Execução das Atividades financiadas pelo FE -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total dos recursos iniciais disponíveis no montante de €5.579.150,13 (68 atividades) apenas €1.181.028,81</a:t>
                      </a:r>
                      <a:r>
                        <a:rPr lang="pt-PT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(26 atividades) tiveram execução, representando um grau de execução financeira global de 21%    </a:t>
                      </a:r>
                      <a:endParaRPr lang="pt-PT" sz="1800" b="1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Desconformidades na documentação de suporte e no arquivo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Projetos com prestação de contas em atraso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princípio da especialização ou do acréscimo, no que concerne às atividades desenvolvidas pelo FE, não tem sido cumprido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período de dezembro de 2020 a outubro de 2021, verificou-se o acatamento de 6 recomendações correspondendo a um grau de acatamento de 50%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Aplicação parcial de um sistema de contabilidade analítica, uma vez que apenas suporta algumas classes contabilísticas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pt-PT" sz="1800" b="1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pt-PT" sz="1800" b="1" kern="1200" cap="sm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Ausência de despacho de aprovação do Estatuto do Secretário Executivo</a:t>
                      </a:r>
                      <a:endParaRPr lang="pt-P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1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pt-PT" sz="1800" b="1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13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pt-PT" sz="2000" dirty="0"/>
                    </a:p>
                  </a:txBody>
                  <a:tcPr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0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encuest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927" y="328535"/>
            <a:ext cx="813690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white"/>
                </a:solidFill>
                <a:latin typeface="Calibri"/>
              </a:rPr>
              <a:t>Aspetos suscetíveis de melhoria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altLang="pt-P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Resultado de imagem para dossiers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17989"/>
              </p:ext>
            </p:extLst>
          </p:nvPr>
        </p:nvGraphicFramePr>
        <p:xfrm>
          <a:off x="1524000" y="1636295"/>
          <a:ext cx="8664831" cy="436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112">
                <a:tc>
                  <a:txBody>
                    <a:bodyPr/>
                    <a:lstStyle/>
                    <a:p>
                      <a:endParaRPr lang="es-ES_tradnl" sz="2800" noProof="0" dirty="0"/>
                    </a:p>
                    <a:p>
                      <a:endParaRPr lang="es-ES_tradnl" sz="2800" noProof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pt-P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Registaram-se melhorias consideráveis nestas áreas, que devem prosseguir</a:t>
                      </a:r>
                      <a:endParaRPr lang="es-ES_tradnl" sz="2800" noProof="0" dirty="0"/>
                    </a:p>
                    <a:p>
                      <a:endParaRPr lang="es-ES_tradnl" sz="2800" noProof="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PT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de documentação nos dossiers de despesas com todos os documentos essenciais, nomeadamente: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PT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 contratos celebrados, os comprovativos de realização do </a:t>
                      </a:r>
                      <a:r>
                        <a:rPr lang="pt-PT" sz="18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procurement</a:t>
                      </a:r>
                      <a:r>
                        <a:rPr lang="pt-PT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as cópias dos bilhetes de passagens, o comprovativo de recebimento das ajudas de custo, os cartões de embarque, entre outros documentos previstos no GPF da CPLP, de forma a permitir a melhor avaliação da sua elegibilidade pelos auditores</a:t>
                      </a:r>
                      <a:endParaRPr lang="es-ES_tradnl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m 6" descr="Gráfico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56240" y="5197468"/>
            <a:ext cx="720080" cy="6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089700" y="2924945"/>
            <a:ext cx="8229600" cy="34820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7415" y="198993"/>
            <a:ext cx="7124131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prstClr val="white"/>
                </a:solidFill>
                <a:latin typeface="Calibri"/>
              </a:rPr>
              <a:t>Recomendações e Elaboração final do Relatório</a:t>
            </a:r>
          </a:p>
        </p:txBody>
      </p:sp>
      <p:sp>
        <p:nvSpPr>
          <p:cNvPr id="9" name="Rectângulo arredondado 8"/>
          <p:cNvSpPr/>
          <p:nvPr/>
        </p:nvSpPr>
        <p:spPr>
          <a:xfrm>
            <a:off x="423081" y="1446663"/>
            <a:ext cx="11191739" cy="51582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Foi realizada a reunião de encerramento no dia 8 de outubro na qual  foram propostas 8 recomendações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</a:rPr>
              <a:t> Aguarda-se o Exercício do contraditório para elaborar a versão final do relatório </a:t>
            </a:r>
            <a:endParaRPr lang="pt-PT" sz="2000" dirty="0">
              <a:solidFill>
                <a:prstClr val="black"/>
              </a:solidFill>
              <a:latin typeface="Calibri"/>
            </a:endParaRPr>
          </a:p>
          <a:p>
            <a:endParaRPr lang="pt-PT" dirty="0">
              <a:solidFill>
                <a:schemeClr val="tx2"/>
              </a:solidFill>
            </a:endParaRPr>
          </a:p>
          <a:p>
            <a:endParaRPr lang="pt-PT" dirty="0">
              <a:solidFill>
                <a:schemeClr val="tx2"/>
              </a:solidFill>
            </a:endParaRPr>
          </a:p>
          <a:p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sz="2000" b="1" dirty="0">
                <a:solidFill>
                  <a:schemeClr val="tx2"/>
                </a:solidFill>
              </a:rPr>
              <a:t>As Demonstrações Financeiras apresentam de forma apropriada, em todos os aspetos materiais, a posição financeira da CPLP, em 31/12/2020, o seu desempenho financeiro, a regularidade das operações subjacentes e os fluxos de caixa do exercício, estão em conformidade com a Norma Contabilística e de Relato Financeiro para as Entidades do Setor não Lucrativo</a:t>
            </a:r>
          </a:p>
          <a:p>
            <a:endParaRPr lang="pt-P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F8C272-02C0-4DF1-99E4-72380A4D2ABB}"/>
              </a:ext>
            </a:extLst>
          </p:cNvPr>
          <p:cNvSpPr/>
          <p:nvPr/>
        </p:nvSpPr>
        <p:spPr>
          <a:xfrm rot="10800000" flipV="1">
            <a:off x="900752" y="4025769"/>
            <a:ext cx="4244453" cy="585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chemeClr val="tx2"/>
                </a:solidFill>
              </a:rPr>
              <a:t>Opinião do Auditor</a:t>
            </a:r>
          </a:p>
        </p:txBody>
      </p:sp>
    </p:spTree>
    <p:extLst>
      <p:ext uri="{BB962C8B-B14F-4D97-AF65-F5344CB8AC3E}">
        <p14:creationId xmlns:p14="http://schemas.microsoft.com/office/powerpoint/2010/main" val="2148121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625</Words>
  <Application>Microsoft Office PowerPoint</Application>
  <PresentationFormat>Ecrã Panorâmico</PresentationFormat>
  <Paragraphs>89</Paragraphs>
  <Slides>8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20" baseType="lpstr">
      <vt:lpstr>Arial</vt:lpstr>
      <vt:lpstr>Baskerville Old Face</vt:lpstr>
      <vt:lpstr>Brush Script MT</vt:lpstr>
      <vt:lpstr>Calibri</vt:lpstr>
      <vt:lpstr>Constantia</vt:lpstr>
      <vt:lpstr>Franklin Gothic Book</vt:lpstr>
      <vt:lpstr>Rage Italic</vt:lpstr>
      <vt:lpstr>ScalaSans</vt:lpstr>
      <vt:lpstr>Times New Roman</vt:lpstr>
      <vt:lpstr>Wingdings</vt:lpstr>
      <vt:lpstr>Alfinete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Luz Carmesim</dc:creator>
  <cp:lastModifiedBy>Luz Carmesim</cp:lastModifiedBy>
  <cp:revision>38</cp:revision>
  <dcterms:created xsi:type="dcterms:W3CDTF">2021-10-16T20:34:25Z</dcterms:created>
  <dcterms:modified xsi:type="dcterms:W3CDTF">2021-10-20T18:24:04Z</dcterms:modified>
</cp:coreProperties>
</file>