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A59AB-B83A-449E-AD1F-2395F51B0234}" type="datetimeFigureOut">
              <a:rPr lang="pt-PT" smtClean="0"/>
              <a:t>07/06/2019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2C6BD-7FBD-45A2-9F7A-BA65205D7B1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711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50D5-C407-4DD0-A825-0ADB41182BDA}" type="datetimeFigureOut">
              <a:rPr lang="pt-PT" smtClean="0"/>
              <a:t>07/06/2019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9860-707E-4E2B-93BE-4971CC2C48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965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50D5-C407-4DD0-A825-0ADB41182BDA}" type="datetimeFigureOut">
              <a:rPr lang="pt-PT" smtClean="0"/>
              <a:t>07/06/2019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9860-707E-4E2B-93BE-4971CC2C48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307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50D5-C407-4DD0-A825-0ADB41182BDA}" type="datetimeFigureOut">
              <a:rPr lang="pt-PT" smtClean="0"/>
              <a:t>07/06/2019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9860-707E-4E2B-93BE-4971CC2C48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6906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50D5-C407-4DD0-A825-0ADB41182BDA}" type="datetimeFigureOut">
              <a:rPr lang="pt-PT" smtClean="0"/>
              <a:t>07/06/2019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9860-707E-4E2B-93BE-4971CC2C48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787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50D5-C407-4DD0-A825-0ADB41182BDA}" type="datetimeFigureOut">
              <a:rPr lang="pt-PT" smtClean="0"/>
              <a:t>07/06/2019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9860-707E-4E2B-93BE-4971CC2C48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300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50D5-C407-4DD0-A825-0ADB41182BDA}" type="datetimeFigureOut">
              <a:rPr lang="pt-PT" smtClean="0"/>
              <a:t>07/06/2019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9860-707E-4E2B-93BE-4971CC2C48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173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50D5-C407-4DD0-A825-0ADB41182BDA}" type="datetimeFigureOut">
              <a:rPr lang="pt-PT" smtClean="0"/>
              <a:t>07/06/2019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9860-707E-4E2B-93BE-4971CC2C48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708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50D5-C407-4DD0-A825-0ADB41182BDA}" type="datetimeFigureOut">
              <a:rPr lang="pt-PT" smtClean="0"/>
              <a:t>07/06/2019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9860-707E-4E2B-93BE-4971CC2C48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43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50D5-C407-4DD0-A825-0ADB41182BDA}" type="datetimeFigureOut">
              <a:rPr lang="pt-PT" smtClean="0"/>
              <a:t>07/06/2019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9860-707E-4E2B-93BE-4971CC2C48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26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50D5-C407-4DD0-A825-0ADB41182BDA}" type="datetimeFigureOut">
              <a:rPr lang="pt-PT" smtClean="0"/>
              <a:t>07/06/2019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9860-707E-4E2B-93BE-4971CC2C48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155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50D5-C407-4DD0-A825-0ADB41182BDA}" type="datetimeFigureOut">
              <a:rPr lang="pt-PT" smtClean="0"/>
              <a:t>07/06/2019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9860-707E-4E2B-93BE-4971CC2C48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137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50D5-C407-4DD0-A825-0ADB41182BDA}" type="datetimeFigureOut">
              <a:rPr lang="pt-PT" smtClean="0"/>
              <a:t>07/06/2019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9860-707E-4E2B-93BE-4971CC2C48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707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A50D5-C407-4DD0-A825-0ADB41182BDA}" type="datetimeFigureOut">
              <a:rPr lang="pt-PT" smtClean="0"/>
              <a:t>07/06/2019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19860-707E-4E2B-93BE-4971CC2C48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516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55751"/>
            <a:ext cx="12191999" cy="6667167"/>
            <a:chOff x="1126273" y="233538"/>
            <a:chExt cx="4304372" cy="2590983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36" b="81368"/>
            <a:stretch/>
          </p:blipFill>
          <p:spPr>
            <a:xfrm>
              <a:off x="1126273" y="233538"/>
              <a:ext cx="4304372" cy="412595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07" b="67871"/>
            <a:stretch/>
          </p:blipFill>
          <p:spPr>
            <a:xfrm>
              <a:off x="1126273" y="698751"/>
              <a:ext cx="4304372" cy="289932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77" b="27722"/>
            <a:stretch/>
          </p:blipFill>
          <p:spPr>
            <a:xfrm>
              <a:off x="1126273" y="1182030"/>
              <a:ext cx="4304372" cy="1137424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0" t="82801" r="4421" b="4445"/>
            <a:stretch/>
          </p:blipFill>
          <p:spPr>
            <a:xfrm>
              <a:off x="1126273" y="2369988"/>
              <a:ext cx="4304372" cy="4545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706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l="4278" t="4951" r="65059" b="68253"/>
          <a:stretch/>
        </p:blipFill>
        <p:spPr>
          <a:xfrm>
            <a:off x="5464098" y="6482385"/>
            <a:ext cx="2772534" cy="38874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2" b="82594"/>
          <a:stretch/>
        </p:blipFill>
        <p:spPr>
          <a:xfrm>
            <a:off x="669073" y="39856"/>
            <a:ext cx="10772077" cy="78058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53262" t="6601" r="4686" b="67662"/>
          <a:stretch/>
        </p:blipFill>
        <p:spPr>
          <a:xfrm>
            <a:off x="8236632" y="6482385"/>
            <a:ext cx="3932598" cy="38615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6138" t="56146" r="5709" b="2125"/>
          <a:stretch/>
        </p:blipFill>
        <p:spPr>
          <a:xfrm>
            <a:off x="-22303" y="6458108"/>
            <a:ext cx="5553307" cy="42177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861" y="822417"/>
            <a:ext cx="3238500" cy="36195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/>
          <a:srcRect t="44061" b="22004"/>
          <a:stretch/>
        </p:blipFill>
        <p:spPr>
          <a:xfrm>
            <a:off x="-22304" y="1186924"/>
            <a:ext cx="12249011" cy="251585"/>
          </a:xfrm>
          <a:prstGeom prst="rect">
            <a:avLst/>
          </a:prstGeom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69073" y="2734236"/>
            <a:ext cx="10772077" cy="3521468"/>
          </a:xfrm>
        </p:spPr>
        <p:txBody>
          <a:bodyPr>
            <a:noAutofit/>
          </a:bodyPr>
          <a:lstStyle/>
          <a:p>
            <a:pPr marL="914400" lvl="1" indent="-4572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PT" sz="2600" dirty="0" smtClean="0">
                <a:solidFill>
                  <a:schemeClr val="tx2">
                    <a:lumMod val="75000"/>
                  </a:schemeClr>
                </a:solidFill>
              </a:rPr>
              <a:t>Identificação de áreas de risco, acompanhamento e orientação</a:t>
            </a:r>
          </a:p>
          <a:p>
            <a:pPr marL="914400" lvl="1" indent="-4572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PT" sz="2600" dirty="0" smtClean="0">
                <a:solidFill>
                  <a:schemeClr val="tx2">
                    <a:lumMod val="75000"/>
                  </a:schemeClr>
                </a:solidFill>
              </a:rPr>
              <a:t>Identificação de matérias que carecem de RH especializados a contratar</a:t>
            </a:r>
          </a:p>
          <a:p>
            <a:pPr marL="914400" lvl="1" indent="-4572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PT" sz="2600" dirty="0" smtClean="0">
                <a:solidFill>
                  <a:schemeClr val="tx2">
                    <a:lumMod val="75000"/>
                  </a:schemeClr>
                </a:solidFill>
              </a:rPr>
              <a:t>Identificação de pontos fortes e fracos no âmbito do funcionamento das entidades, orientando a programação do controlo</a:t>
            </a:r>
          </a:p>
          <a:p>
            <a:pPr marL="914400" lvl="1" indent="-4572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PT" sz="2600" dirty="0" smtClean="0">
                <a:solidFill>
                  <a:schemeClr val="tx2">
                    <a:lumMod val="75000"/>
                  </a:schemeClr>
                </a:solidFill>
              </a:rPr>
              <a:t>Identificação de áreas em que a ISC pode auxiliar o Governo a melhorar a Gestão Financeira Pública</a:t>
            </a:r>
            <a:endParaRPr lang="pt-PT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754349" y="1634864"/>
            <a:ext cx="85509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t-PT" sz="2800" b="1" dirty="0">
                <a:solidFill>
                  <a:schemeClr val="tx2">
                    <a:lumMod val="75000"/>
                  </a:schemeClr>
                </a:solidFill>
              </a:rPr>
              <a:t>De que modo a ferramenta PFM-RF pode ser uma mais valia para o Planeamento Estratégico da ISC?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23884" y="1651388"/>
            <a:ext cx="26304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pt-PT" sz="4000" b="1" cap="none" spc="0" dirty="0" smtClean="0">
                <a:ln w="13462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MESA SAL</a:t>
            </a:r>
            <a:endParaRPr lang="pt-PT" sz="4000" b="1" cap="none" spc="0" dirty="0">
              <a:ln w="13462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863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l="4278" t="4951" r="65059" b="68253"/>
          <a:stretch/>
        </p:blipFill>
        <p:spPr>
          <a:xfrm>
            <a:off x="5464098" y="6482385"/>
            <a:ext cx="2772534" cy="38874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2" b="82594"/>
          <a:stretch/>
        </p:blipFill>
        <p:spPr>
          <a:xfrm>
            <a:off x="669073" y="39856"/>
            <a:ext cx="10772077" cy="78058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53262" t="6601" r="4686" b="67662"/>
          <a:stretch/>
        </p:blipFill>
        <p:spPr>
          <a:xfrm>
            <a:off x="8236632" y="6482385"/>
            <a:ext cx="3932598" cy="38615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6138" t="56146" r="5709" b="2125"/>
          <a:stretch/>
        </p:blipFill>
        <p:spPr>
          <a:xfrm>
            <a:off x="-22303" y="6458108"/>
            <a:ext cx="5553307" cy="42177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861" y="822417"/>
            <a:ext cx="3238500" cy="36195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/>
          <a:srcRect t="44061" b="22004"/>
          <a:stretch/>
        </p:blipFill>
        <p:spPr>
          <a:xfrm>
            <a:off x="-22304" y="1186924"/>
            <a:ext cx="12249011" cy="251585"/>
          </a:xfrm>
          <a:prstGeom prst="rect">
            <a:avLst/>
          </a:prstGeom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69072" y="2572153"/>
            <a:ext cx="10772077" cy="3877202"/>
          </a:xfrm>
        </p:spPr>
        <p:txBody>
          <a:bodyPr>
            <a:noAutofit/>
          </a:bodyPr>
          <a:lstStyle/>
          <a:p>
            <a:pPr marL="914400" lvl="1" indent="-4572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PT" sz="2800" dirty="0" smtClean="0">
                <a:solidFill>
                  <a:schemeClr val="tx2">
                    <a:lumMod val="75000"/>
                  </a:schemeClr>
                </a:solidFill>
              </a:rPr>
              <a:t>Sim, </a:t>
            </a:r>
            <a:r>
              <a:rPr lang="pt-PT" sz="2800" dirty="0">
                <a:solidFill>
                  <a:schemeClr val="tx2">
                    <a:lumMod val="75000"/>
                  </a:schemeClr>
                </a:solidFill>
              </a:rPr>
              <a:t>os resultados devem ser comunicados, após aprovação pelo Plenário da ISC, ao Parlamento, ao Governo, ao Ministério </a:t>
            </a:r>
            <a:r>
              <a:rPr lang="pt-PT" sz="2800" dirty="0" smtClean="0">
                <a:solidFill>
                  <a:schemeClr val="tx2">
                    <a:lumMod val="75000"/>
                  </a:schemeClr>
                </a:solidFill>
              </a:rPr>
              <a:t>visado e </a:t>
            </a:r>
            <a:r>
              <a:rPr lang="pt-PT" sz="2800" dirty="0">
                <a:solidFill>
                  <a:schemeClr val="tx2">
                    <a:lumMod val="75000"/>
                  </a:schemeClr>
                </a:solidFill>
              </a:rPr>
              <a:t>à Sociedade civil em geral</a:t>
            </a:r>
          </a:p>
          <a:p>
            <a:pPr marL="914400" lvl="1" indent="-4572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PT" sz="2800" dirty="0" smtClean="0">
                <a:solidFill>
                  <a:schemeClr val="tx2">
                    <a:lumMod val="75000"/>
                  </a:schemeClr>
                </a:solidFill>
              </a:rPr>
              <a:t>Através </a:t>
            </a:r>
            <a:r>
              <a:rPr lang="pt-PT" sz="2800" dirty="0">
                <a:solidFill>
                  <a:schemeClr val="tx2">
                    <a:lumMod val="75000"/>
                  </a:schemeClr>
                </a:solidFill>
              </a:rPr>
              <a:t>de um relatório autónomo com designação própria, podendo ser emitidos relatórios parciais quando o planeamento da ISC assim o determinar, os quais devem ser amplamente </a:t>
            </a:r>
            <a:r>
              <a:rPr lang="pt-PT" sz="2800" dirty="0" smtClean="0">
                <a:solidFill>
                  <a:schemeClr val="tx2">
                    <a:lumMod val="75000"/>
                  </a:schemeClr>
                </a:solidFill>
              </a:rPr>
              <a:t>publicitados</a:t>
            </a:r>
            <a:endParaRPr lang="pt-PT" sz="2800" dirty="0">
              <a:solidFill>
                <a:schemeClr val="tx2">
                  <a:lumMod val="75000"/>
                </a:schemeClr>
              </a:solidFill>
            </a:endParaRP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endParaRPr lang="pt-PT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23884" y="1651388"/>
            <a:ext cx="26304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pt-PT" sz="4000" b="1" cap="none" spc="0" dirty="0" smtClean="0">
                <a:ln w="13462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MESA SAL</a:t>
            </a:r>
            <a:endParaRPr lang="pt-PT" sz="4000" b="1" cap="none" spc="0" dirty="0">
              <a:ln w="13462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Subtítulo 4"/>
          <p:cNvSpPr txBox="1">
            <a:spLocks/>
          </p:cNvSpPr>
          <p:nvPr/>
        </p:nvSpPr>
        <p:spPr>
          <a:xfrm>
            <a:off x="2258291" y="1569816"/>
            <a:ext cx="9282546" cy="767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 startAt="2"/>
            </a:pPr>
            <a:r>
              <a:rPr lang="pt-PT" sz="2800" b="1" dirty="0" smtClean="0">
                <a:solidFill>
                  <a:schemeClr val="tx2">
                    <a:lumMod val="75000"/>
                  </a:schemeClr>
                </a:solidFill>
              </a:rPr>
              <a:t>Devem os resultados do PFM-RF serem relatados externamente? Se sim como?</a:t>
            </a:r>
            <a:endParaRPr lang="pt-PT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30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l="4278" t="4951" r="65059" b="68253"/>
          <a:stretch/>
        </p:blipFill>
        <p:spPr>
          <a:xfrm>
            <a:off x="5464098" y="6482385"/>
            <a:ext cx="2772534" cy="38874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2" b="82594"/>
          <a:stretch/>
        </p:blipFill>
        <p:spPr>
          <a:xfrm>
            <a:off x="669073" y="39856"/>
            <a:ext cx="10772077" cy="78058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53262" t="6601" r="4686" b="67662"/>
          <a:stretch/>
        </p:blipFill>
        <p:spPr>
          <a:xfrm>
            <a:off x="8236632" y="6482385"/>
            <a:ext cx="3932598" cy="38615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6138" t="56146" r="5709" b="2125"/>
          <a:stretch/>
        </p:blipFill>
        <p:spPr>
          <a:xfrm>
            <a:off x="-22303" y="6458108"/>
            <a:ext cx="5553307" cy="42177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861" y="822417"/>
            <a:ext cx="3238500" cy="36195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/>
          <a:srcRect t="44061" b="22004"/>
          <a:stretch/>
        </p:blipFill>
        <p:spPr>
          <a:xfrm>
            <a:off x="-22304" y="1186924"/>
            <a:ext cx="12249011" cy="251585"/>
          </a:xfrm>
          <a:prstGeom prst="rect">
            <a:avLst/>
          </a:prstGeom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69072" y="2547877"/>
            <a:ext cx="10772077" cy="3316442"/>
          </a:xfrm>
        </p:spPr>
        <p:txBody>
          <a:bodyPr>
            <a:noAutofit/>
          </a:bodyPr>
          <a:lstStyle/>
          <a:p>
            <a:pPr marL="914400" lvl="1" indent="-4572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PT" sz="2400" dirty="0" smtClean="0">
                <a:solidFill>
                  <a:schemeClr val="tx2">
                    <a:lumMod val="75000"/>
                  </a:schemeClr>
                </a:solidFill>
              </a:rPr>
              <a:t>Designar 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uma unidade interna dentro da ISC responsável pelo acompanhamento e adequação da ferramenta</a:t>
            </a:r>
          </a:p>
          <a:p>
            <a:pPr marL="914400" lvl="1" indent="-4572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PT" sz="2400" dirty="0" smtClean="0">
                <a:solidFill>
                  <a:schemeClr val="tx2">
                    <a:lumMod val="75000"/>
                  </a:schemeClr>
                </a:solidFill>
              </a:rPr>
              <a:t>Envolvimento 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e sensibilização do Parlamento, do Governo, da Sociedade civil e outros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stakeholders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, para as recomendações resultantes da aplicação da </a:t>
            </a:r>
            <a:r>
              <a:rPr lang="pt-PT" sz="2400" dirty="0" smtClean="0">
                <a:solidFill>
                  <a:schemeClr val="tx2">
                    <a:lumMod val="75000"/>
                  </a:schemeClr>
                </a:solidFill>
              </a:rPr>
              <a:t>ferramenta</a:t>
            </a:r>
            <a:endParaRPr lang="pt-PT" sz="2400" dirty="0">
              <a:solidFill>
                <a:schemeClr val="tx2">
                  <a:lumMod val="75000"/>
                </a:schemeClr>
              </a:solidFill>
            </a:endParaRPr>
          </a:p>
          <a:p>
            <a:pPr marL="914400" lvl="1" indent="-4572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PT" sz="2400" dirty="0" smtClean="0">
                <a:solidFill>
                  <a:schemeClr val="tx2">
                    <a:lumMod val="75000"/>
                  </a:schemeClr>
                </a:solidFill>
              </a:rPr>
              <a:t>Recomendações 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devem ser objetivas, exequíveis e </a:t>
            </a:r>
            <a:r>
              <a:rPr lang="pt-PT" sz="2400" dirty="0" smtClean="0">
                <a:solidFill>
                  <a:schemeClr val="tx2">
                    <a:lumMod val="75000"/>
                  </a:schemeClr>
                </a:solidFill>
              </a:rPr>
              <a:t>tempestivas</a:t>
            </a:r>
            <a:endParaRPr lang="pt-PT" sz="2400" dirty="0">
              <a:solidFill>
                <a:schemeClr val="tx2">
                  <a:lumMod val="75000"/>
                </a:schemeClr>
              </a:solidFill>
            </a:endParaRPr>
          </a:p>
          <a:p>
            <a:pPr marL="914400" lvl="1" indent="-4572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PT" sz="2400" dirty="0" smtClean="0">
                <a:solidFill>
                  <a:schemeClr val="tx2">
                    <a:lumMod val="75000"/>
                  </a:schemeClr>
                </a:solidFill>
              </a:rPr>
              <a:t>Envolvimento 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dos doadores no sentido de financiar a materialização das melhorias necessárias à boa gestão das </a:t>
            </a:r>
            <a:r>
              <a:rPr lang="pt-PT" sz="2400">
                <a:solidFill>
                  <a:schemeClr val="tx2">
                    <a:lumMod val="75000"/>
                  </a:schemeClr>
                </a:solidFill>
              </a:rPr>
              <a:t>finanças </a:t>
            </a:r>
            <a:r>
              <a:rPr lang="pt-PT" sz="2400" smtClean="0">
                <a:solidFill>
                  <a:schemeClr val="tx2">
                    <a:lumMod val="75000"/>
                  </a:schemeClr>
                </a:solidFill>
              </a:rPr>
              <a:t>públicas</a:t>
            </a:r>
            <a:endParaRPr lang="pt-PT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23884" y="1651388"/>
            <a:ext cx="26304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pt-PT" sz="4000" b="1" cap="none" spc="0" dirty="0" smtClean="0">
                <a:ln w="13462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MESA SAL</a:t>
            </a:r>
            <a:endParaRPr lang="pt-PT" sz="4000" b="1" cap="none" spc="0" dirty="0">
              <a:ln w="13462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Subtítulo 4"/>
          <p:cNvSpPr txBox="1">
            <a:spLocks/>
          </p:cNvSpPr>
          <p:nvPr/>
        </p:nvSpPr>
        <p:spPr>
          <a:xfrm>
            <a:off x="2202873" y="1462786"/>
            <a:ext cx="9640058" cy="795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 startAt="3"/>
            </a:pPr>
            <a:r>
              <a:rPr lang="pt-PT" sz="2800" b="1" dirty="0" smtClean="0">
                <a:solidFill>
                  <a:schemeClr val="tx2">
                    <a:lumMod val="75000"/>
                  </a:schemeClr>
                </a:solidFill>
              </a:rPr>
              <a:t>Como se pode garantir o máximo impacto dos resultados da aplicação da ferramenta PFM-RF?</a:t>
            </a:r>
          </a:p>
        </p:txBody>
      </p:sp>
    </p:spTree>
    <p:extLst>
      <p:ext uri="{BB962C8B-B14F-4D97-AF65-F5344CB8AC3E}">
        <p14:creationId xmlns:p14="http://schemas.microsoft.com/office/powerpoint/2010/main" val="224154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229</Words>
  <Application>Microsoft Office PowerPoint</Application>
  <PresentationFormat>Ecrã Panorâmico</PresentationFormat>
  <Paragraphs>16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TCONTAS - Pedro Semedo Gomes</dc:creator>
  <cp:lastModifiedBy>Cristina Mendes</cp:lastModifiedBy>
  <cp:revision>15</cp:revision>
  <dcterms:created xsi:type="dcterms:W3CDTF">2019-05-29T12:07:03Z</dcterms:created>
  <dcterms:modified xsi:type="dcterms:W3CDTF">2019-06-07T01:37:45Z</dcterms:modified>
</cp:coreProperties>
</file>