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ScalaSans" panose="00000400000000000000" pitchFamily="2" charset="0"/>
      <p:regular r:id="rId22"/>
    </p:embeddedFont>
    <p:embeddedFont>
      <p:font typeface="Telegraf" panose="020B0604020202020204" charset="0"/>
      <p:regular r:id="rId23"/>
    </p:embeddedFont>
    <p:embeddedFont>
      <p:font typeface="Telegraf Bold" panose="020B0604020202020204" charset="0"/>
      <p:regular r:id="rId24"/>
    </p:embeddedFont>
    <p:embeddedFont>
      <p:font typeface="Telegraf Heavy" panose="020B0604020202020204" charset="0"/>
      <p:regular r:id="rId25"/>
    </p:embeddedFont>
    <p:embeddedFont>
      <p:font typeface="Wide Latin" panose="020A0A070505050204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5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86869" y="0"/>
            <a:ext cx="8901131" cy="10287000"/>
          </a:xfrm>
          <a:custGeom>
            <a:avLst/>
            <a:gdLst/>
            <a:ahLst/>
            <a:cxnLst/>
            <a:rect l="l" t="t" r="r" b="b"/>
            <a:pathLst>
              <a:path w="8901131" h="10287000">
                <a:moveTo>
                  <a:pt x="0" y="0"/>
                </a:moveTo>
                <a:lnTo>
                  <a:pt x="8901131" y="0"/>
                </a:lnTo>
                <a:lnTo>
                  <a:pt x="8901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49" b="-1552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7505" y="1210800"/>
            <a:ext cx="8024143" cy="635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93"/>
              </a:lnSpc>
            </a:pPr>
            <a:r>
              <a:rPr lang="en-US" sz="8840">
                <a:solidFill>
                  <a:srgbClr val="000000"/>
                </a:solidFill>
                <a:latin typeface="Telegraf Bold"/>
              </a:rPr>
              <a:t>Relatório de Atividades de Cooperação 2023</a:t>
            </a:r>
          </a:p>
          <a:p>
            <a:pPr>
              <a:lnSpc>
                <a:spcPts val="3433"/>
              </a:lnSpc>
            </a:pPr>
            <a:r>
              <a:rPr lang="en-US" sz="2641">
                <a:solidFill>
                  <a:srgbClr val="000000"/>
                </a:solidFill>
                <a:latin typeface="Telegraf Bold"/>
              </a:rPr>
              <a:t>(até 31/10/2023)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 dirty="0">
                  <a:solidFill>
                    <a:srgbClr val="F9F7F9"/>
                  </a:solidFill>
                  <a:latin typeface="Telegraf Bold"/>
                </a:rPr>
                <a:t>4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9558" y="982486"/>
            <a:ext cx="48658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Visitas de Estudo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8627" y="2197394"/>
            <a:ext cx="16371979" cy="467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Visitaram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o Tribunal de Contas de Portugal:</a:t>
            </a:r>
          </a:p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B47E14"/>
                </a:solidFill>
                <a:latin typeface="Telegraf Bold"/>
              </a:rPr>
              <a:t>SETEMBRO</a:t>
            </a:r>
          </a:p>
          <a:p>
            <a:pPr marL="570240" lvl="1" indent="-285120" algn="l">
              <a:lnSpc>
                <a:spcPts val="5282"/>
              </a:lnSpc>
              <a:spcBef>
                <a:spcPct val="0"/>
              </a:spcBef>
              <a:buFont typeface="Arial"/>
              <a:buChar char="•"/>
            </a:pP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Uma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delegação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Tribunal de Contas de Angola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composta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pelo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Juiz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Conselheiro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Presidente,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quatro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Juízes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Conselheiros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e 3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Técnicos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 de 18 a 22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setembro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2023.</a:t>
            </a:r>
          </a:p>
          <a:p>
            <a:pPr algn="l">
              <a:lnSpc>
                <a:spcPts val="5282"/>
              </a:lnSpc>
              <a:spcBef>
                <a:spcPct val="0"/>
              </a:spcBef>
            </a:pPr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  <a:p>
            <a:pPr marL="570240" lvl="1" indent="-285120" algn="l">
              <a:lnSpc>
                <a:spcPts val="5282"/>
              </a:lnSpc>
              <a:spcBef>
                <a:spcPct val="0"/>
              </a:spcBef>
              <a:buFont typeface="Arial"/>
              <a:buChar char="•"/>
            </a:pP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Procuradora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-Geral junto do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Tribunal de Contas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União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-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Brasil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de 18 a 21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setembro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2023.</a:t>
            </a:r>
          </a:p>
          <a:p>
            <a:pPr algn="l">
              <a:lnSpc>
                <a:spcPts val="5282"/>
              </a:lnSpc>
              <a:spcBef>
                <a:spcPct val="0"/>
              </a:spcBef>
            </a:pPr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 dirty="0">
                  <a:solidFill>
                    <a:srgbClr val="F9F7F9"/>
                  </a:solidFill>
                  <a:latin typeface="Telegraf Bold"/>
                </a:rPr>
                <a:t>4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11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9558" y="1021998"/>
            <a:ext cx="50773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Visitas de Estudo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1004" y="2153591"/>
            <a:ext cx="16220150" cy="662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Visitaram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o Tribunal de Contas de Portugal:</a:t>
            </a:r>
          </a:p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B47E14"/>
                </a:solidFill>
                <a:latin typeface="Telegraf Bold"/>
              </a:rPr>
              <a:t>OUTUBRO</a:t>
            </a:r>
          </a:p>
          <a:p>
            <a:pPr marL="570240" lvl="1" indent="-285120" algn="l">
              <a:lnSpc>
                <a:spcPts val="5282"/>
              </a:lnSpc>
              <a:spcBef>
                <a:spcPct val="0"/>
              </a:spcBef>
              <a:buFont typeface="Arial"/>
              <a:buChar char="•"/>
            </a:pP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Dois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Procuradores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-Gerais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Adjuntos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junto à 1ª e 2.ª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Subsecções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Tribunal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Administrativo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Moçambique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duas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Procuradoras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-Gerais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Adjuntas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junto à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Secção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Criminal do Tribunal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Supremo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Moçambique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de 16 a 19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outubro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2023.</a:t>
            </a:r>
          </a:p>
          <a:p>
            <a:pPr algn="l">
              <a:spcBef>
                <a:spcPct val="0"/>
              </a:spcBef>
            </a:pPr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  <a:p>
            <a:pPr marL="570240" lvl="1" indent="-285120" algn="l">
              <a:lnSpc>
                <a:spcPts val="5282"/>
              </a:lnSpc>
              <a:spcBef>
                <a:spcPct val="0"/>
              </a:spcBef>
              <a:buFont typeface="Arial"/>
              <a:buChar char="•"/>
            </a:pP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Um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Procurador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República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exercício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no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Gabinete Central do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Contencioso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do Estado e Interesses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Coletivos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Difusos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de Dili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República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Democrática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Timor-Leste, de 17 a 19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outubro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2023.</a:t>
            </a:r>
          </a:p>
          <a:p>
            <a:pPr algn="l">
              <a:lnSpc>
                <a:spcPts val="5282"/>
              </a:lnSpc>
              <a:spcBef>
                <a:spcPct val="0"/>
              </a:spcBef>
            </a:pPr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 dirty="0">
                  <a:solidFill>
                    <a:srgbClr val="F9F7F9"/>
                  </a:solidFill>
                  <a:latin typeface="Telegraf Bold"/>
                </a:rPr>
                <a:t>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12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9558" y="982486"/>
            <a:ext cx="645600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Estágios Profissionais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0529" y="2382074"/>
            <a:ext cx="16220150" cy="508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R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ealizaram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Estágios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Profissionais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no Tribunal de Contas de Portugal:</a:t>
            </a:r>
          </a:p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B47E14"/>
                </a:solidFill>
                <a:latin typeface="Telegraf Bold"/>
              </a:rPr>
              <a:t>OUTUBRO</a:t>
            </a:r>
          </a:p>
          <a:p>
            <a:pPr marL="570240" lvl="1" indent="-285120" algn="l">
              <a:lnSpc>
                <a:spcPts val="5282"/>
              </a:lnSpc>
              <a:spcBef>
                <a:spcPct val="0"/>
              </a:spcBef>
              <a:buFont typeface="Arial"/>
              <a:buChar char="•"/>
            </a:pP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De 9 a 20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outubro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2023, 4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auditores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Câmara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de Contas de Timor-Leste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tendo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2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dois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auditores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estagiado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na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área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Consultadoria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e Planeamento 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dois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na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área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Prestação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Contas. </a:t>
            </a:r>
          </a:p>
          <a:p>
            <a:pPr marL="0" lvl="0" indent="0" algn="l">
              <a:spcBef>
                <a:spcPct val="0"/>
              </a:spcBef>
            </a:pPr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  <a:p>
            <a:pPr marL="570240" lvl="1" indent="-285120" algn="l">
              <a:lnSpc>
                <a:spcPts val="5282"/>
              </a:lnSpc>
              <a:spcBef>
                <a:spcPct val="0"/>
              </a:spcBef>
              <a:buFont typeface="Arial"/>
              <a:buChar char="•"/>
            </a:pP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Terminou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o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estágio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1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ano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a 31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outubro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2023, de um Auditor do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Tribunal de Contas de São Tomé e Príncipe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cujo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início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ocorreu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no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dia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2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novembro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2022. </a:t>
            </a:r>
          </a:p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 dirty="0">
                  <a:solidFill>
                    <a:srgbClr val="F9F7F9"/>
                  </a:solidFill>
                  <a:latin typeface="Telegraf Bold"/>
                </a:rPr>
                <a:t>6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9558" y="982486"/>
            <a:ext cx="285142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Formação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9906" y="2202759"/>
            <a:ext cx="15848189" cy="642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2400" dirty="0">
                <a:solidFill>
                  <a:srgbClr val="B47E14"/>
                </a:solidFill>
                <a:latin typeface="Telegraf Bold"/>
                <a:ea typeface="Telegraf Bold"/>
              </a:rPr>
              <a:t>JUNHO E JUL﻿HO</a:t>
            </a:r>
          </a:p>
          <a:p>
            <a:pPr>
              <a:lnSpc>
                <a:spcPct val="200000"/>
              </a:lnSpc>
            </a:pPr>
            <a:r>
              <a:rPr lang="en-US" sz="2641" dirty="0">
                <a:solidFill>
                  <a:srgbClr val="000000"/>
                </a:solidFill>
                <a:latin typeface="Telegraf"/>
              </a:rPr>
              <a:t>No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âmbito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projeto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“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Parceria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para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melhoria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da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prestação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serviços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através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Supervisão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e Gestão das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Finanças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Públicas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Timor-Leste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” (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PFMO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), 2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Auditores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Tribunal de Contas de Portugal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ministraram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entre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junho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julho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2023, 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ações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Formação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sobre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tema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“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Formação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Auditoria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Programas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e Manual de Auditoria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Resultados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”, “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Formação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Certificação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Contas” e “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Formação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Análise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Balanços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Estudo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Indicadores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”. </a:t>
            </a:r>
          </a:p>
          <a:p>
            <a:pPr>
              <a:lnSpc>
                <a:spcPct val="200000"/>
              </a:lnSpc>
            </a:pPr>
            <a:r>
              <a:rPr lang="en-US" sz="2641" dirty="0">
                <a:solidFill>
                  <a:srgbClr val="000000"/>
                </a:solidFill>
                <a:latin typeface="Telegraf"/>
              </a:rPr>
              <a:t>A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formação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foi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realizada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Díli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e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abrangeu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36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auditores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29 da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Câmara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Contas de Timor-Leste e 7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inspetores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órgão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controlo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interno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(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Inspeção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Geral do Estado).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 dirty="0">
                  <a:solidFill>
                    <a:srgbClr val="F9F7F9"/>
                  </a:solidFill>
                  <a:latin typeface="Telegraf Bold"/>
                </a:rPr>
                <a:t>6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9558" y="982486"/>
            <a:ext cx="285142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Formação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9906" y="2202759"/>
            <a:ext cx="15848189" cy="327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2400" dirty="0">
                <a:solidFill>
                  <a:srgbClr val="B47E14"/>
                </a:solidFill>
                <a:latin typeface="Telegraf Bold"/>
                <a:ea typeface="Telegraf Bold"/>
              </a:rPr>
              <a:t>JUNHO E JUL﻿HO</a:t>
            </a:r>
          </a:p>
          <a:p>
            <a:pPr>
              <a:lnSpc>
                <a:spcPts val="6603"/>
              </a:lnSpc>
            </a:pPr>
            <a:r>
              <a:rPr lang="en-US" sz="2641" dirty="0" err="1">
                <a:solidFill>
                  <a:srgbClr val="000000"/>
                </a:solidFill>
                <a:latin typeface="Telegraf"/>
              </a:rPr>
              <a:t>Colaboração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TCP no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curso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formação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“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Responsabilidade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por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infração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financeira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”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dirigido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a 4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5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Magistrados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dos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Tribunais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Administrativos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Moçambique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organizado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pelo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Observatório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Permanente da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Justiça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(OPJ) do Centro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Estudos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Sociais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Universidade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Coimbra (CES).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1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079558" y="2739165"/>
            <a:ext cx="5930034" cy="5994002"/>
          </a:xfrm>
          <a:custGeom>
            <a:avLst/>
            <a:gdLst/>
            <a:ahLst/>
            <a:cxnLst/>
            <a:rect l="l" t="t" r="r" b="b"/>
            <a:pathLst>
              <a:path w="5930034" h="5994002">
                <a:moveTo>
                  <a:pt x="0" y="0"/>
                </a:moveTo>
                <a:lnTo>
                  <a:pt x="5930034" y="0"/>
                </a:lnTo>
                <a:lnTo>
                  <a:pt x="5930034" y="5994002"/>
                </a:lnTo>
                <a:lnTo>
                  <a:pt x="0" y="5994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793" r="-7903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586546" y="9737372"/>
            <a:ext cx="518725" cy="33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>
                <a:solidFill>
                  <a:srgbClr val="1C3965"/>
                </a:solidFill>
                <a:latin typeface="Telegraf Heavy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79558" y="1021998"/>
            <a:ext cx="1213926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Plano de Capacitação das OISC/CPLP|2023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470398"/>
            <a:ext cx="16371979" cy="4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441">
                <a:solidFill>
                  <a:srgbClr val="000000"/>
                </a:solidFill>
                <a:latin typeface="Telegraf Bold"/>
              </a:rPr>
              <a:t>O Plano de Capacitação|2023, prevê a realização de 79 cursos: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C3E6B8-7568-49C2-82FE-2A89E894D840}"/>
              </a:ext>
            </a:extLst>
          </p:cNvPr>
          <p:cNvSpPr txBox="1"/>
          <p:nvPr/>
        </p:nvSpPr>
        <p:spPr>
          <a:xfrm>
            <a:off x="9060450" y="3113278"/>
            <a:ext cx="8458200" cy="563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pt-PT" sz="1400" dirty="0">
              <a:latin typeface="Telegraf"/>
            </a:endParaRPr>
          </a:p>
          <a:p>
            <a:pPr>
              <a:lnSpc>
                <a:spcPct val="200000"/>
              </a:lnSpc>
            </a:pPr>
            <a:r>
              <a:rPr lang="pt-PT" sz="2000" b="1" i="0" u="none" strike="noStrike" baseline="0" dirty="0">
                <a:solidFill>
                  <a:srgbClr val="0E0D0C"/>
                </a:solidFill>
                <a:latin typeface="Telegraf"/>
              </a:rPr>
              <a:t>Tribunal de Contas de Portugal </a:t>
            </a:r>
            <a:r>
              <a:rPr lang="pt-PT" sz="2000" b="0" i="0" u="none" strike="noStrike" baseline="0" dirty="0">
                <a:solidFill>
                  <a:srgbClr val="0E0D0C"/>
                </a:solidFill>
                <a:latin typeface="Telegraf"/>
              </a:rPr>
              <a:t>- 11 cursos síncronos</a:t>
            </a:r>
          </a:p>
          <a:p>
            <a:pPr>
              <a:lnSpc>
                <a:spcPct val="200000"/>
              </a:lnSpc>
            </a:pPr>
            <a:r>
              <a:rPr lang="pt-PT" sz="2000" b="1" i="0" u="none" strike="noStrike" baseline="0" dirty="0">
                <a:solidFill>
                  <a:srgbClr val="0E0D0C"/>
                </a:solidFill>
                <a:latin typeface="Telegraf"/>
              </a:rPr>
              <a:t>Tribunal de Contas da União - Brasil </a:t>
            </a:r>
            <a:r>
              <a:rPr lang="pt-PT" sz="2000" b="0" i="0" u="none" strike="noStrike" baseline="0" dirty="0">
                <a:solidFill>
                  <a:srgbClr val="0E0D0C"/>
                </a:solidFill>
                <a:latin typeface="Telegraf"/>
              </a:rPr>
              <a:t>- 53 cursos assíncronos</a:t>
            </a:r>
          </a:p>
          <a:p>
            <a:pPr>
              <a:lnSpc>
                <a:spcPct val="200000"/>
              </a:lnSpc>
            </a:pPr>
            <a:r>
              <a:rPr lang="pt-PT" sz="2000" b="1" i="0" u="none" strike="noStrike" baseline="0" dirty="0">
                <a:solidFill>
                  <a:srgbClr val="0E0D0C"/>
                </a:solidFill>
                <a:latin typeface="Telegraf"/>
              </a:rPr>
              <a:t>Escola Virtual do Governo Brasileiro </a:t>
            </a:r>
            <a:r>
              <a:rPr lang="pt-PT" sz="2000" b="0" i="0" u="none" strike="noStrike" baseline="0" dirty="0">
                <a:solidFill>
                  <a:srgbClr val="0E0D0C"/>
                </a:solidFill>
                <a:latin typeface="Telegraf"/>
              </a:rPr>
              <a:t>- 15 cursos assíncronos</a:t>
            </a:r>
          </a:p>
          <a:p>
            <a:endParaRPr lang="pt-PT" sz="2800" b="0" i="0" u="none" strike="noStrike" baseline="0" dirty="0">
              <a:latin typeface="Telegraf"/>
            </a:endParaRPr>
          </a:p>
          <a:p>
            <a:pPr>
              <a:spcAft>
                <a:spcPts val="600"/>
              </a:spcAft>
            </a:pPr>
            <a:r>
              <a:rPr lang="pt-PT" sz="2000" b="0" i="0" u="none" strike="noStrike" baseline="0" dirty="0">
                <a:solidFill>
                  <a:srgbClr val="0E0D0C"/>
                </a:solidFill>
                <a:latin typeface="Telegraf"/>
              </a:rPr>
              <a:t>Distribuídos por seis grandes áreas temáticas: </a:t>
            </a:r>
            <a:endParaRPr lang="pt-PT" sz="2000" b="0" i="0" u="none" strike="noStrike" baseline="0" dirty="0">
              <a:latin typeface="Telegraf"/>
            </a:endParaRPr>
          </a:p>
          <a:p>
            <a:pPr marL="342900" lvl="0" indent="-342900">
              <a:lnSpc>
                <a:spcPct val="150000"/>
              </a:lnSpc>
              <a:buFont typeface="Wide Latin" panose="020A0A07050505020404" pitchFamily="18" charset="0"/>
              <a:buChar char="-"/>
            </a:pPr>
            <a:r>
              <a:rPr lang="pt-PT" b="1" dirty="0">
                <a:solidFill>
                  <a:srgbClr val="EE9E15"/>
                </a:solidFill>
                <a:effectLst/>
                <a:latin typeface="ScalaSans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AUDITORIA</a:t>
            </a:r>
            <a:endParaRPr lang="pt-PT" dirty="0">
              <a:effectLst/>
              <a:latin typeface="ScalaSans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de Latin" panose="020A0A07050505020404" pitchFamily="18" charset="0"/>
              <a:buChar char="-"/>
            </a:pPr>
            <a:r>
              <a:rPr lang="pt-PT" b="1" dirty="0">
                <a:solidFill>
                  <a:srgbClr val="E1651E"/>
                </a:solidFill>
                <a:effectLst/>
                <a:latin typeface="ScalaSans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DESENVOLVIMENTO DE COMPETÊNCIAS DIGITAIS</a:t>
            </a:r>
            <a:endParaRPr lang="pt-PT" dirty="0">
              <a:effectLst/>
              <a:latin typeface="ScalaSans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de Latin" panose="020A0A07050505020404" pitchFamily="18" charset="0"/>
              <a:buChar char="-"/>
            </a:pPr>
            <a:r>
              <a:rPr lang="pt-PT" b="1" dirty="0">
                <a:solidFill>
                  <a:srgbClr val="8E0000"/>
                </a:solidFill>
                <a:effectLst/>
                <a:latin typeface="ScalaSans" panose="00000400000000000000" pitchFamily="2" charset="0"/>
                <a:ea typeface="Calibri" panose="020F0502020204030204" pitchFamily="34" charset="0"/>
                <a:cs typeface="ScalaSans" panose="00000400000000000000" pitchFamily="2" charset="0"/>
              </a:rPr>
              <a:t>DESENVOLVIMENTO DE COMPETÊNCIAS ORGANIZACIONAIS</a:t>
            </a:r>
            <a:endParaRPr lang="pt-PT" dirty="0">
              <a:effectLst/>
              <a:latin typeface="ScalaSans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de Latin" panose="020A0A07050505020404" pitchFamily="18" charset="0"/>
              <a:buChar char="-"/>
            </a:pPr>
            <a:r>
              <a:rPr lang="pt-PT" b="1" dirty="0">
                <a:solidFill>
                  <a:srgbClr val="5F497A"/>
                </a:solidFill>
                <a:effectLst/>
                <a:latin typeface="ScalaSans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endParaRPr lang="pt-PT" dirty="0">
              <a:effectLst/>
              <a:latin typeface="ScalaSans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de Latin" panose="020A0A07050505020404" pitchFamily="18" charset="0"/>
              <a:buChar char="-"/>
            </a:pPr>
            <a:r>
              <a:rPr lang="pt-PT" b="1" dirty="0">
                <a:solidFill>
                  <a:srgbClr val="47B479"/>
                </a:solidFill>
                <a:effectLst/>
                <a:latin typeface="ScalaSans" panose="00000400000000000000" pitchFamily="2" charset="0"/>
                <a:ea typeface="Calibri" panose="020F0502020204030204" pitchFamily="34" charset="0"/>
                <a:cs typeface="ScalaSans" panose="00000400000000000000" pitchFamily="2" charset="0"/>
              </a:rPr>
              <a:t>ECONOMIA E GESTÃO</a:t>
            </a:r>
            <a:endParaRPr lang="pt-PT" dirty="0">
              <a:effectLst/>
              <a:latin typeface="ScalaSans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de Latin" panose="020A0A07050505020404" pitchFamily="18" charset="0"/>
              <a:buChar char="-"/>
            </a:pPr>
            <a:r>
              <a:rPr lang="pt-PT" b="1" dirty="0">
                <a:solidFill>
                  <a:srgbClr val="3F69BD"/>
                </a:solidFill>
                <a:effectLst/>
                <a:latin typeface="ScalaSans" panose="00000400000000000000" pitchFamily="2" charset="0"/>
                <a:ea typeface="Calibri" panose="020F0502020204030204" pitchFamily="34" charset="0"/>
                <a:cs typeface="ScalaSans" panose="00000400000000000000" pitchFamily="2" charset="0"/>
              </a:rPr>
              <a:t>TRIBUNAL DE CONTAS</a:t>
            </a:r>
            <a:endParaRPr lang="pt-PT" dirty="0">
              <a:effectLst/>
              <a:latin typeface="ScalaSans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2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566589" y="3316770"/>
            <a:ext cx="9824565" cy="6131323"/>
          </a:xfrm>
          <a:custGeom>
            <a:avLst/>
            <a:gdLst/>
            <a:ahLst/>
            <a:cxnLst/>
            <a:rect l="l" t="t" r="r" b="b"/>
            <a:pathLst>
              <a:path w="9824565" h="6131323">
                <a:moveTo>
                  <a:pt x="0" y="0"/>
                </a:moveTo>
                <a:lnTo>
                  <a:pt x="9824565" y="0"/>
                </a:lnTo>
                <a:lnTo>
                  <a:pt x="9824565" y="6131323"/>
                </a:lnTo>
                <a:lnTo>
                  <a:pt x="0" y="6131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32963" y="4144199"/>
            <a:ext cx="5623971" cy="4305050"/>
            <a:chOff x="0" y="0"/>
            <a:chExt cx="1481210" cy="1133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1210" cy="1133840"/>
            </a:xfrm>
            <a:custGeom>
              <a:avLst/>
              <a:gdLst/>
              <a:ahLst/>
              <a:cxnLst/>
              <a:rect l="l" t="t" r="r" b="b"/>
              <a:pathLst>
                <a:path w="1481210" h="1133840">
                  <a:moveTo>
                    <a:pt x="1278010" y="0"/>
                  </a:moveTo>
                  <a:lnTo>
                    <a:pt x="0" y="0"/>
                  </a:lnTo>
                  <a:lnTo>
                    <a:pt x="0" y="1133840"/>
                  </a:lnTo>
                  <a:lnTo>
                    <a:pt x="1278010" y="1133840"/>
                  </a:lnTo>
                  <a:lnTo>
                    <a:pt x="1481210" y="566920"/>
                  </a:lnTo>
                  <a:lnTo>
                    <a:pt x="127801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366910" cy="119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86546" y="9737372"/>
            <a:ext cx="518725" cy="33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>
                <a:solidFill>
                  <a:srgbClr val="1C3965"/>
                </a:solidFill>
                <a:latin typeface="Telegraf Heavy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083" y="1021998"/>
            <a:ext cx="1582440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Execução do Plano de Capacitação das OISC/CPLP|2023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2963" y="2338354"/>
            <a:ext cx="15216926" cy="10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9"/>
              </a:lnSpc>
              <a:spcBef>
                <a:spcPct val="0"/>
              </a:spcBef>
            </a:pPr>
            <a:r>
              <a:rPr lang="en-US" sz="2194">
                <a:solidFill>
                  <a:srgbClr val="0F0E0C"/>
                </a:solidFill>
                <a:latin typeface="Telegraf Bold"/>
              </a:rPr>
              <a:t>Até 31/10/2023 foram realizadas 7 ações de formação síncronas pelo TCP das 11 programadas no PF 2023. </a:t>
            </a:r>
            <a:r>
              <a:rPr lang="en-US" sz="2194">
                <a:solidFill>
                  <a:srgbClr val="0F0E0C"/>
                </a:solidFill>
                <a:latin typeface="Telegraf"/>
              </a:rPr>
              <a:t>Até ao momento, não foi possível incluir os dados relativos aos cursos de E-learning promovidos pelo TCU.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32963" y="5399413"/>
            <a:ext cx="5277815" cy="1718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441">
                <a:solidFill>
                  <a:srgbClr val="B47E14"/>
                </a:solidFill>
                <a:latin typeface="Telegraf Bold"/>
              </a:rPr>
              <a:t>Taxa de execução global das ações do TCP do PF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2963" y="4144199"/>
            <a:ext cx="5623971" cy="4305050"/>
            <a:chOff x="0" y="0"/>
            <a:chExt cx="1481210" cy="1133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1210" cy="1133840"/>
            </a:xfrm>
            <a:custGeom>
              <a:avLst/>
              <a:gdLst/>
              <a:ahLst/>
              <a:cxnLst/>
              <a:rect l="l" t="t" r="r" b="b"/>
              <a:pathLst>
                <a:path w="1481210" h="1133840">
                  <a:moveTo>
                    <a:pt x="1278010" y="0"/>
                  </a:moveTo>
                  <a:lnTo>
                    <a:pt x="0" y="0"/>
                  </a:lnTo>
                  <a:lnTo>
                    <a:pt x="0" y="1133840"/>
                  </a:lnTo>
                  <a:lnTo>
                    <a:pt x="1278010" y="1133840"/>
                  </a:lnTo>
                  <a:lnTo>
                    <a:pt x="1481210" y="566920"/>
                  </a:lnTo>
                  <a:lnTo>
                    <a:pt x="127801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366910" cy="119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666722" y="3034407"/>
            <a:ext cx="9733957" cy="5939866"/>
          </a:xfrm>
          <a:custGeom>
            <a:avLst/>
            <a:gdLst/>
            <a:ahLst/>
            <a:cxnLst/>
            <a:rect l="l" t="t" r="r" b="b"/>
            <a:pathLst>
              <a:path w="9733957" h="5939866">
                <a:moveTo>
                  <a:pt x="0" y="0"/>
                </a:moveTo>
                <a:lnTo>
                  <a:pt x="9733957" y="0"/>
                </a:lnTo>
                <a:lnTo>
                  <a:pt x="9733957" y="5939865"/>
                </a:lnTo>
                <a:lnTo>
                  <a:pt x="0" y="5939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852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083" y="1021998"/>
            <a:ext cx="157568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Execução do Plano de Capacitação das OISC/CPLP|2023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2963" y="5680401"/>
            <a:ext cx="5249958" cy="115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441">
                <a:solidFill>
                  <a:srgbClr val="B47E14"/>
                </a:solidFill>
                <a:latin typeface="Telegraf Bold"/>
              </a:rPr>
              <a:t>Volume de Formação Global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2963" y="4144199"/>
            <a:ext cx="5623971" cy="4305050"/>
            <a:chOff x="0" y="0"/>
            <a:chExt cx="1481210" cy="1133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1210" cy="1133840"/>
            </a:xfrm>
            <a:custGeom>
              <a:avLst/>
              <a:gdLst/>
              <a:ahLst/>
              <a:cxnLst/>
              <a:rect l="l" t="t" r="r" b="b"/>
              <a:pathLst>
                <a:path w="1481210" h="1133840">
                  <a:moveTo>
                    <a:pt x="1278010" y="0"/>
                  </a:moveTo>
                  <a:lnTo>
                    <a:pt x="0" y="0"/>
                  </a:lnTo>
                  <a:lnTo>
                    <a:pt x="0" y="1133840"/>
                  </a:lnTo>
                  <a:lnTo>
                    <a:pt x="1278010" y="1133840"/>
                  </a:lnTo>
                  <a:lnTo>
                    <a:pt x="1481210" y="566920"/>
                  </a:lnTo>
                  <a:lnTo>
                    <a:pt x="127801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366910" cy="119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363851" y="3889761"/>
            <a:ext cx="10036828" cy="4045931"/>
          </a:xfrm>
          <a:custGeom>
            <a:avLst/>
            <a:gdLst/>
            <a:ahLst/>
            <a:cxnLst/>
            <a:rect l="l" t="t" r="r" b="b"/>
            <a:pathLst>
              <a:path w="10036828" h="4045931">
                <a:moveTo>
                  <a:pt x="0" y="0"/>
                </a:moveTo>
                <a:lnTo>
                  <a:pt x="10036828" y="0"/>
                </a:lnTo>
                <a:lnTo>
                  <a:pt x="10036828" y="4045932"/>
                </a:lnTo>
                <a:lnTo>
                  <a:pt x="0" y="404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4" r="-361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083" y="1021998"/>
            <a:ext cx="157568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Execução do Plano de Capacitação das OISC/CPLP|2023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2963" y="5680401"/>
            <a:ext cx="5249958" cy="115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441">
                <a:solidFill>
                  <a:srgbClr val="B47E14"/>
                </a:solidFill>
                <a:latin typeface="Telegraf Bold"/>
              </a:rPr>
              <a:t>Volume de Formação por ISC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2963" y="4144199"/>
            <a:ext cx="5623971" cy="4305050"/>
            <a:chOff x="0" y="0"/>
            <a:chExt cx="1481210" cy="1133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1210" cy="1133840"/>
            </a:xfrm>
            <a:custGeom>
              <a:avLst/>
              <a:gdLst/>
              <a:ahLst/>
              <a:cxnLst/>
              <a:rect l="l" t="t" r="r" b="b"/>
              <a:pathLst>
                <a:path w="1481210" h="1133840">
                  <a:moveTo>
                    <a:pt x="1278010" y="0"/>
                  </a:moveTo>
                  <a:lnTo>
                    <a:pt x="0" y="0"/>
                  </a:lnTo>
                  <a:lnTo>
                    <a:pt x="0" y="1133840"/>
                  </a:lnTo>
                  <a:lnTo>
                    <a:pt x="1278010" y="1133840"/>
                  </a:lnTo>
                  <a:lnTo>
                    <a:pt x="1481210" y="566920"/>
                  </a:lnTo>
                  <a:lnTo>
                    <a:pt x="127801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366910" cy="119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58537" y="3178550"/>
            <a:ext cx="8742142" cy="6031418"/>
          </a:xfrm>
          <a:custGeom>
            <a:avLst/>
            <a:gdLst/>
            <a:ahLst/>
            <a:cxnLst/>
            <a:rect l="l" t="t" r="r" b="b"/>
            <a:pathLst>
              <a:path w="8742142" h="6031418">
                <a:moveTo>
                  <a:pt x="0" y="0"/>
                </a:moveTo>
                <a:lnTo>
                  <a:pt x="8742142" y="0"/>
                </a:lnTo>
                <a:lnTo>
                  <a:pt x="8742142" y="6031418"/>
                </a:lnTo>
                <a:lnTo>
                  <a:pt x="0" y="6031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83" t="-13157" r="-1430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083" y="1021998"/>
            <a:ext cx="157568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Execução do Plano de Capacitação das OISC/CPLP|2023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2963" y="5680401"/>
            <a:ext cx="5249958" cy="115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441">
                <a:solidFill>
                  <a:srgbClr val="B47E14"/>
                </a:solidFill>
                <a:latin typeface="Telegraf Bold"/>
              </a:rPr>
              <a:t>Volume de Formação por Áreas de Formação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2963" y="4144199"/>
            <a:ext cx="5623971" cy="4305050"/>
            <a:chOff x="0" y="0"/>
            <a:chExt cx="1481210" cy="1133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1210" cy="1133840"/>
            </a:xfrm>
            <a:custGeom>
              <a:avLst/>
              <a:gdLst/>
              <a:ahLst/>
              <a:cxnLst/>
              <a:rect l="l" t="t" r="r" b="b"/>
              <a:pathLst>
                <a:path w="1481210" h="1133840">
                  <a:moveTo>
                    <a:pt x="1278010" y="0"/>
                  </a:moveTo>
                  <a:lnTo>
                    <a:pt x="0" y="0"/>
                  </a:lnTo>
                  <a:lnTo>
                    <a:pt x="0" y="1133840"/>
                  </a:lnTo>
                  <a:lnTo>
                    <a:pt x="1278010" y="1133840"/>
                  </a:lnTo>
                  <a:lnTo>
                    <a:pt x="1481210" y="566920"/>
                  </a:lnTo>
                  <a:lnTo>
                    <a:pt x="127801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366910" cy="119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endParaRPr/>
            </a:p>
          </p:txBody>
        </p:sp>
      </p:grp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77156"/>
              </p:ext>
            </p:extLst>
          </p:nvPr>
        </p:nvGraphicFramePr>
        <p:xfrm>
          <a:off x="7467600" y="2419350"/>
          <a:ext cx="9933080" cy="6892475"/>
        </p:xfrm>
        <a:graphic>
          <a:graphicData uri="http://schemas.openxmlformats.org/drawingml/2006/table">
            <a:tbl>
              <a:tblPr/>
              <a:tblGrid>
                <a:gridCol w="477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715">
                <a:tc>
                  <a:txBody>
                    <a:bodyPr/>
                    <a:lstStyle/>
                    <a:p>
                      <a:pPr algn="ct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Curso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Horas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8"/>
                        </a:lnSpc>
                        <a:defRPr/>
                      </a:pPr>
                      <a:r>
                        <a:rPr lang="en-US" sz="1891" dirty="0" err="1">
                          <a:solidFill>
                            <a:srgbClr val="F9F7F9"/>
                          </a:solidFill>
                          <a:latin typeface="Telegraf Bold"/>
                        </a:rPr>
                        <a:t>Formandos</a:t>
                      </a:r>
                      <a:r>
                        <a:rPr lang="en-US" sz="1891" dirty="0">
                          <a:solidFill>
                            <a:srgbClr val="F9F7F9"/>
                          </a:solidFill>
                          <a:latin typeface="Telegraf Bold"/>
                        </a:rPr>
                        <a:t> com </a:t>
                      </a:r>
                      <a:r>
                        <a:rPr lang="en-US" sz="1891" dirty="0" err="1">
                          <a:solidFill>
                            <a:srgbClr val="F9F7F9"/>
                          </a:solidFill>
                          <a:latin typeface="Telegraf Bold"/>
                        </a:rPr>
                        <a:t>Certificação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Volume de</a:t>
                      </a:r>
                      <a:endParaRPr lang="en-US" sz="1100"/>
                    </a:p>
                    <a:p>
                      <a:pPr algn="ctr">
                        <a:lnSpc>
                          <a:spcPts val="2648"/>
                        </a:lnSpc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  Formação</a:t>
                      </a:r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15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"/>
                        </a:rPr>
                        <a:t>Construção de Indicadores de Apoio à Gestão e Avaliação de Resultados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6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60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360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15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"/>
                        </a:rPr>
                        <a:t>Desafios da Transformação Digital para a Auditoria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144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288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15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"/>
                        </a:rPr>
                        <a:t>Corporate Governance e o Exercício da Função Acionista do Estado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6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52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312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545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"/>
                        </a:rPr>
                        <a:t>WinIDEA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15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26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390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240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 dirty="0">
                          <a:solidFill>
                            <a:srgbClr val="000000"/>
                          </a:solidFill>
                          <a:latin typeface="Telegraf"/>
                        </a:rPr>
                        <a:t>MS TEAMS </a:t>
                      </a:r>
                      <a:r>
                        <a:rPr lang="en-US" sz="1891" dirty="0" err="1">
                          <a:solidFill>
                            <a:srgbClr val="000000"/>
                          </a:solidFill>
                          <a:latin typeface="Telegraf"/>
                        </a:rPr>
                        <a:t>Avançado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85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255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5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"/>
                        </a:rPr>
                        <a:t>A Arbitragem na Contratação Pública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60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180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1715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"/>
                        </a:rPr>
                        <a:t>Direito das Sociedades e Valores Mobiliários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9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34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000000"/>
                          </a:solidFill>
                          <a:latin typeface="Telegraf Bold"/>
                        </a:rPr>
                        <a:t>306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240">
                <a:tc>
                  <a:txBody>
                    <a:bodyPr/>
                    <a:lstStyle/>
                    <a:p>
                      <a:pPr algn="l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Total Geral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44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>
                          <a:solidFill>
                            <a:srgbClr val="F9F7F9"/>
                          </a:solidFill>
                          <a:latin typeface="Telegraf Bold"/>
                        </a:rPr>
                        <a:t>461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48"/>
                        </a:lnSpc>
                        <a:defRPr/>
                      </a:pPr>
                      <a:r>
                        <a:rPr lang="en-US" sz="1891" dirty="0">
                          <a:solidFill>
                            <a:srgbClr val="F9F7F9"/>
                          </a:solidFill>
                          <a:latin typeface="Telegraf Bold"/>
                        </a:rPr>
                        <a:t>2 091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083" y="1021998"/>
            <a:ext cx="157568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Execução do Plano de Capacitação das OISC/CPLP|2023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2963" y="5680401"/>
            <a:ext cx="5249958" cy="115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441">
                <a:solidFill>
                  <a:srgbClr val="B47E14"/>
                </a:solidFill>
                <a:latin typeface="Telegraf Bold"/>
              </a:rPr>
              <a:t>Volume de Formação por Cursos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>
                  <a:solidFill>
                    <a:srgbClr val="F9F7F9"/>
                  </a:solidFill>
                  <a:latin typeface="Telegraf Bold"/>
                </a:rPr>
                <a:t>3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89083" y="1001067"/>
            <a:ext cx="656997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Seminários e Reuniões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8627" y="1982141"/>
            <a:ext cx="16332527" cy="6849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2"/>
              </a:lnSpc>
            </a:pPr>
            <a:r>
              <a:rPr lang="en-US" sz="2400" dirty="0">
                <a:solidFill>
                  <a:srgbClr val="B47E14"/>
                </a:solidFill>
                <a:latin typeface="Telegraf Bold"/>
              </a:rPr>
              <a:t>ABRIL</a:t>
            </a:r>
          </a:p>
          <a:p>
            <a:pPr>
              <a:lnSpc>
                <a:spcPts val="5282"/>
              </a:lnSpc>
            </a:pPr>
            <a:r>
              <a:rPr lang="en-US" sz="2641" dirty="0" err="1">
                <a:solidFill>
                  <a:srgbClr val="000000"/>
                </a:solidFill>
                <a:latin typeface="Telegraf"/>
              </a:rPr>
              <a:t>Acolhimento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terceira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sessão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Comité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Pilotagem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do Pro PALOP-TL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no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dia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19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abril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2023,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Lisboa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nas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instalações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Tribunal de Contas de Portugal.</a:t>
            </a:r>
          </a:p>
          <a:p>
            <a:endParaRPr lang="en-US" sz="2641" dirty="0">
              <a:solidFill>
                <a:srgbClr val="000000"/>
              </a:solidFill>
              <a:latin typeface="Telegraf"/>
            </a:endParaRPr>
          </a:p>
          <a:p>
            <a:pPr>
              <a:lnSpc>
                <a:spcPts val="5282"/>
              </a:lnSpc>
            </a:pPr>
            <a:r>
              <a:rPr lang="en-US" sz="2400" dirty="0">
                <a:solidFill>
                  <a:srgbClr val="B47E14"/>
                </a:solidFill>
                <a:latin typeface="Telegraf Bold"/>
              </a:rPr>
              <a:t>MAIO</a:t>
            </a:r>
          </a:p>
          <a:p>
            <a:pPr>
              <a:lnSpc>
                <a:spcPts val="5282"/>
              </a:lnSpc>
            </a:pP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Conferência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sobre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Gestão da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Água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organizada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pelo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TCP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parceria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com o GAO e o TCU, no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dia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15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maio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2023,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Lisboa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nas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instalações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do Tribunal de Contas de Portugal.</a:t>
            </a:r>
          </a:p>
          <a:p>
            <a:endParaRPr lang="en-US" sz="2641" dirty="0">
              <a:solidFill>
                <a:srgbClr val="000000"/>
              </a:solidFill>
              <a:latin typeface="Telegraf"/>
            </a:endParaRPr>
          </a:p>
          <a:p>
            <a:pPr>
              <a:lnSpc>
                <a:spcPts val="5282"/>
              </a:lnSpc>
            </a:pPr>
            <a:r>
              <a:rPr lang="en-US" sz="2400" dirty="0">
                <a:solidFill>
                  <a:srgbClr val="B47E14"/>
                </a:solidFill>
                <a:latin typeface="Telegraf Bold"/>
              </a:rPr>
              <a:t>SETEMBRO</a:t>
            </a:r>
          </a:p>
          <a:p>
            <a:pPr>
              <a:lnSpc>
                <a:spcPts val="5282"/>
              </a:lnSpc>
            </a:pP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Seminário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Ibero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-americano de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Direito</a:t>
            </a:r>
            <a:r>
              <a:rPr lang="en-US" sz="2641" dirty="0">
                <a:solidFill>
                  <a:srgbClr val="000000"/>
                </a:solidFill>
                <a:latin typeface="Telegraf Bold"/>
              </a:rPr>
              <a:t> e </a:t>
            </a:r>
            <a:r>
              <a:rPr lang="en-US" sz="2641" dirty="0" err="1">
                <a:solidFill>
                  <a:srgbClr val="000000"/>
                </a:solidFill>
                <a:latin typeface="Telegraf Bold"/>
              </a:rPr>
              <a:t>Controlo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na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Faculdade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Direito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e no Antigo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Salão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Nobre do Tribunal de Contas,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em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Lisboa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, de 18 a 21 de </a:t>
            </a:r>
            <a:r>
              <a:rPr lang="en-US" sz="2641" dirty="0" err="1">
                <a:solidFill>
                  <a:srgbClr val="000000"/>
                </a:solidFill>
                <a:latin typeface="Telegraf"/>
              </a:rPr>
              <a:t>setembro</a:t>
            </a:r>
            <a:r>
              <a:rPr lang="en-US" sz="2641" dirty="0">
                <a:solidFill>
                  <a:srgbClr val="000000"/>
                </a:solidFill>
                <a:latin typeface="Telegraf"/>
              </a:rPr>
              <a:t> de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3" name="AutoShape 3"/>
          <p:cNvSpPr/>
          <p:nvPr/>
        </p:nvSpPr>
        <p:spPr>
          <a:xfrm>
            <a:off x="2079558" y="9481219"/>
            <a:ext cx="9525" cy="829382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4" name="AutoShape 4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1C3965"/>
          </a:solidFill>
        </p:spPr>
      </p:sp>
      <p:sp>
        <p:nvSpPr>
          <p:cNvPr id="5" name="Freeform 5"/>
          <p:cNvSpPr/>
          <p:nvPr/>
        </p:nvSpPr>
        <p:spPr>
          <a:xfrm>
            <a:off x="228195" y="9652732"/>
            <a:ext cx="1660862" cy="451460"/>
          </a:xfrm>
          <a:custGeom>
            <a:avLst/>
            <a:gdLst/>
            <a:ahLst/>
            <a:cxnLst/>
            <a:rect l="l" t="t" r="r" b="b"/>
            <a:pathLst>
              <a:path w="1660862" h="451460">
                <a:moveTo>
                  <a:pt x="0" y="0"/>
                </a:moveTo>
                <a:lnTo>
                  <a:pt x="1660863" y="0"/>
                </a:lnTo>
                <a:lnTo>
                  <a:pt x="1660863" y="451460"/>
                </a:lnTo>
                <a:lnTo>
                  <a:pt x="0" y="45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64822" cy="764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7E1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33"/>
                </a:lnSpc>
              </a:pPr>
              <a:r>
                <a:rPr lang="en-US" sz="2641" dirty="0">
                  <a:solidFill>
                    <a:srgbClr val="F9F7F9"/>
                  </a:solidFill>
                  <a:latin typeface="Telegraf Bold"/>
                </a:rPr>
                <a:t>4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79583" y="9680222"/>
            <a:ext cx="975470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6">
                <a:solidFill>
                  <a:srgbClr val="0F0E0C"/>
                </a:solidFill>
                <a:latin typeface="DM Sans"/>
              </a:rPr>
              <a:t>Relatório de Atividades de Cooperação|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 dirty="0">
                <a:solidFill>
                  <a:srgbClr val="1C3965"/>
                </a:solidFill>
                <a:latin typeface="Telegraf Heavy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89083" y="942975"/>
            <a:ext cx="495996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B47E14"/>
                </a:solidFill>
                <a:latin typeface="Open Sans Bold"/>
              </a:rPr>
              <a:t>Visitas de Estudo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1144" y="2048699"/>
            <a:ext cx="16405712" cy="6849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Visitaram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o Tribunal de Contas de Portugal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:</a:t>
            </a:r>
          </a:p>
          <a:p>
            <a:pPr marL="0" lvl="0" indent="0" algn="l">
              <a:lnSpc>
                <a:spcPts val="5282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B47E14"/>
                </a:solidFill>
                <a:latin typeface="Telegraf Bold"/>
              </a:rPr>
              <a:t>ABRIL</a:t>
            </a:r>
          </a:p>
          <a:p>
            <a:pPr marL="570240" lvl="1" indent="-285120" algn="l">
              <a:lnSpc>
                <a:spcPts val="5282"/>
              </a:lnSpc>
              <a:buFont typeface="Arial"/>
              <a:buChar char="•"/>
            </a:pP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Uma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delegação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Tribunal de Contas de Angola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composta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por 3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Juízes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Conselheiros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uma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Técnica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de 17 a 21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abril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2023.</a:t>
            </a:r>
          </a:p>
          <a:p>
            <a:pPr algn="l"/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  <a:p>
            <a:pPr marL="570240" lvl="1" indent="-285120" algn="l">
              <a:lnSpc>
                <a:spcPts val="5282"/>
              </a:lnSpc>
              <a:buFont typeface="Arial"/>
              <a:buChar char="•"/>
            </a:pP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Um Juiz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Conselheiro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do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Tribunal de Contas de São Tomé e Príncipe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de 27 a 28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abril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2023.</a:t>
            </a:r>
          </a:p>
          <a:p>
            <a:pPr algn="l"/>
            <a:endParaRPr lang="en-US" sz="2641" u="none" strike="noStrike" dirty="0">
              <a:solidFill>
                <a:srgbClr val="000000"/>
              </a:solidFill>
              <a:latin typeface="Telegraf"/>
            </a:endParaRPr>
          </a:p>
          <a:p>
            <a:pPr algn="l">
              <a:lnSpc>
                <a:spcPts val="5282"/>
              </a:lnSpc>
            </a:pPr>
            <a:r>
              <a:rPr lang="en-US" sz="2400" u="none" strike="noStrike" dirty="0">
                <a:solidFill>
                  <a:srgbClr val="B47E14"/>
                </a:solidFill>
                <a:latin typeface="Telegraf Bold"/>
              </a:rPr>
              <a:t>JUNHO E JULHO</a:t>
            </a:r>
          </a:p>
          <a:p>
            <a:pPr marL="570240" lvl="1" indent="-285120" algn="l">
              <a:lnSpc>
                <a:spcPts val="5282"/>
              </a:lnSpc>
              <a:buFont typeface="Arial"/>
              <a:buChar char="•"/>
            </a:pP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Vista de 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45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Magistrados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dos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Tribunais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Administrativos</a:t>
            </a:r>
            <a:r>
              <a:rPr lang="en-US" sz="2641" u="none" strike="noStrike" dirty="0">
                <a:solidFill>
                  <a:srgbClr val="000000"/>
                </a:solidFill>
                <a:latin typeface="Telegraf Bold"/>
              </a:rPr>
              <a:t>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 Bold"/>
              </a:rPr>
              <a:t>Moçambique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integrada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num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curso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sobre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o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tema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“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Responsabilidade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por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infração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financeira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”,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organizado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pelo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Observatório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Permanente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Justiça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(OPJ) do Centro de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Estudos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Sociais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da </a:t>
            </a:r>
            <a:r>
              <a:rPr lang="en-US" sz="2641" u="none" strike="noStrike" dirty="0" err="1">
                <a:solidFill>
                  <a:srgbClr val="000000"/>
                </a:solidFill>
                <a:latin typeface="Telegraf"/>
              </a:rPr>
              <a:t>Universidade</a:t>
            </a:r>
            <a:r>
              <a:rPr lang="en-US" sz="2641" u="none" strike="noStrike" dirty="0">
                <a:solidFill>
                  <a:srgbClr val="000000"/>
                </a:solidFill>
                <a:latin typeface="Telegraf"/>
              </a:rPr>
              <a:t> de Coimbra (CES).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337082E237C468D078D7D812B8786" ma:contentTypeVersion="18" ma:contentTypeDescription="Crie um novo documento." ma:contentTypeScope="" ma:versionID="4268e6890e0eb1220ab8fb4e13c551a9">
  <xsd:schema xmlns:xsd="http://www.w3.org/2001/XMLSchema" xmlns:xs="http://www.w3.org/2001/XMLSchema" xmlns:p="http://schemas.microsoft.com/office/2006/metadata/properties" xmlns:ns2="b7de8c5f-2519-4ec1-ae93-daff44e72864" xmlns:ns3="098ae22d-a6bd-481e-86eb-28b0237a62fd" targetNamespace="http://schemas.microsoft.com/office/2006/metadata/properties" ma:root="true" ma:fieldsID="cbb5e0d14cf3674807cb9f03dfcb00e3" ns2:_="" ns3:_="">
    <xsd:import namespace="b7de8c5f-2519-4ec1-ae93-daff44e72864"/>
    <xsd:import namespace="098ae22d-a6bd-481e-86eb-28b0237a6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e8c5f-2519-4ec1-ae93-daff44e72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ae22d-a6bd-481e-86eb-28b0237a62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fb3c2f-3932-4783-b19c-e07ac62fa1a9}" ma:internalName="TaxCatchAll" ma:showField="CatchAllData" ma:web="098ae22d-a6bd-481e-86eb-28b0237a62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8ae22d-a6bd-481e-86eb-28b0237a62fd" xsi:nil="true"/>
    <lcf76f155ced4ddcb4097134ff3c332f xmlns="b7de8c5f-2519-4ec1-ae93-daff44e728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1C6796-C081-4E56-9E02-337034BF5879}"/>
</file>

<file path=customXml/itemProps2.xml><?xml version="1.0" encoding="utf-8"?>
<ds:datastoreItem xmlns:ds="http://schemas.openxmlformats.org/officeDocument/2006/customXml" ds:itemID="{62987E56-8DA3-441C-A621-674B2D9E5E5A}"/>
</file>

<file path=customXml/itemProps3.xml><?xml version="1.0" encoding="utf-8"?>
<ds:datastoreItem xmlns:ds="http://schemas.openxmlformats.org/officeDocument/2006/customXml" ds:itemID="{FA39DA6D-1E81-470A-A480-DDA1B67897D6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1028</Words>
  <Application>Microsoft Office PowerPoint</Application>
  <PresentationFormat>Personalizados</PresentationFormat>
  <Paragraphs>146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5" baseType="lpstr">
      <vt:lpstr>Calibri</vt:lpstr>
      <vt:lpstr>Telegraf Bold</vt:lpstr>
      <vt:lpstr>Arial</vt:lpstr>
      <vt:lpstr>Times New Roman</vt:lpstr>
      <vt:lpstr>Wide Latin</vt:lpstr>
      <vt:lpstr>Open Sans Bold</vt:lpstr>
      <vt:lpstr>DM Sans</vt:lpstr>
      <vt:lpstr>Telegraf</vt:lpstr>
      <vt:lpstr>Telegraf Heavy</vt:lpstr>
      <vt:lpstr>ScalaSans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Atividades de Cooperação 2023 (até 31/10/2023)</dc:title>
  <dc:creator>Regina Camilo</dc:creator>
  <cp:lastModifiedBy>Regina Camilo</cp:lastModifiedBy>
  <cp:revision>9</cp:revision>
  <dcterms:created xsi:type="dcterms:W3CDTF">2006-08-16T00:00:00Z</dcterms:created>
  <dcterms:modified xsi:type="dcterms:W3CDTF">2023-11-02T17:48:43Z</dcterms:modified>
  <dc:identifier>DAFyWXG_VcU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0x010100F65337082E237C468D078D7D812B8786</vt:lpwstr>
  </property>
</Properties>
</file>