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0" r:id="rId3"/>
    <p:sldId id="261" r:id="rId4"/>
    <p:sldId id="262" r:id="rId5"/>
    <p:sldId id="263" r:id="rId6"/>
    <p:sldId id="264" r:id="rId7"/>
  </p:sldIdLst>
  <p:sldSz cx="12192000" cy="6858000"/>
  <p:notesSz cx="6797675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5F2BD-317C-4108-8E50-8E2200D33E85}" type="datetimeFigureOut">
              <a:rPr lang="pt-PT" smtClean="0"/>
              <a:t>09/11/2023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08C78-E73A-4755-A1A4-536829A4A4B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69509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F6362-9EE1-4C39-B740-4284AB9E8042}" type="datetimeFigureOut">
              <a:rPr lang="pt-PT" smtClean="0"/>
              <a:t>09/11/2023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EDF02-575C-48B1-BEEB-096FEA26FB9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40409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A651B-E5EF-435A-8380-72C3B4B17B57}" type="datetime1">
              <a:rPr lang="pt-PT" smtClean="0"/>
              <a:t>09/11/2023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3047-8534-41C0-8A92-8260C5B557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22351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6410-77E7-4190-B002-9A0ED2E61651}" type="datetime1">
              <a:rPr lang="pt-PT" smtClean="0"/>
              <a:t>09/11/2023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3047-8534-41C0-8A92-8260C5B557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49584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B7DD-1F53-46C7-9D94-2C8F955382C9}" type="datetime1">
              <a:rPr lang="pt-PT" smtClean="0"/>
              <a:t>09/11/2023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3047-8534-41C0-8A92-8260C5B557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86059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84F3-CD63-45EC-83E6-199AFA05D6B6}" type="datetime1">
              <a:rPr lang="pt-PT" smtClean="0"/>
              <a:t>09/11/2023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3047-8534-41C0-8A92-8260C5B557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9368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2BFE4-D055-4432-91E9-8E7E2B9CF81C}" type="datetime1">
              <a:rPr lang="pt-PT" smtClean="0"/>
              <a:t>09/11/2023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3047-8534-41C0-8A92-8260C5B557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57171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5EDA4-EE94-4165-8B17-8E07E9A68281}" type="datetime1">
              <a:rPr lang="pt-PT" smtClean="0"/>
              <a:t>09/11/2023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3047-8534-41C0-8A92-8260C5B557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65608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5482-924C-437D-BB83-82EA36463D17}" type="datetime1">
              <a:rPr lang="pt-PT" smtClean="0"/>
              <a:t>09/11/2023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3047-8534-41C0-8A92-8260C5B557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02683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0839-1D52-4591-A1BA-E9E7918FD034}" type="datetime1">
              <a:rPr lang="pt-PT" smtClean="0"/>
              <a:t>09/11/2023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3047-8534-41C0-8A92-8260C5B557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6666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6256-8124-45B0-AD83-AF5BF90DBB83}" type="datetime1">
              <a:rPr lang="pt-PT" smtClean="0"/>
              <a:t>09/11/2023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3047-8534-41C0-8A92-8260C5B557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9421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9AEB6-BBE3-4E28-B6B7-B563897B4E3D}" type="datetime1">
              <a:rPr lang="pt-PT" smtClean="0"/>
              <a:t>09/11/2023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3047-8534-41C0-8A92-8260C5B557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6153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A1D54-9932-4DD8-BA9C-6786F98CC623}" type="datetime1">
              <a:rPr lang="pt-PT" smtClean="0"/>
              <a:t>09/11/2023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3047-8534-41C0-8A92-8260C5B557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79702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CB607-8E7C-49A8-BC63-5A303AE291C7}" type="datetime1">
              <a:rPr lang="pt-PT" smtClean="0"/>
              <a:t>09/11/2023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E3047-8534-41C0-8A92-8260C5B557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0221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896471" y="2332599"/>
            <a:ext cx="10157012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pt-PT" b="1" dirty="0"/>
              <a:t>FINANÇAS DA ORGANIZAÇÃO </a:t>
            </a:r>
            <a:br>
              <a:rPr lang="pt-PT" b="1" dirty="0"/>
            </a:br>
            <a:r>
              <a:rPr lang="pt-PT" b="1" dirty="0"/>
              <a:t>- PAGAMENTO DAS QUOTAS ANUAIS (2022-2023)</a:t>
            </a:r>
            <a:br>
              <a:rPr lang="pt-PT" b="1" dirty="0"/>
            </a:br>
            <a:r>
              <a:rPr lang="pt-PT" b="1" dirty="0"/>
              <a:t>-QUITAÇÃO ANUIDADE DA OISC/CPLP NA INTOSAI</a:t>
            </a:r>
            <a:br>
              <a:rPr lang="pt-PT" b="1" dirty="0"/>
            </a:br>
            <a:endParaRPr lang="pt-PT" b="1" dirty="0"/>
          </a:p>
        </p:txBody>
      </p:sp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3047-8534-41C0-8A92-8260C5B55726}" type="slidenum">
              <a:rPr lang="pt-PT" smtClean="0"/>
              <a:t>1</a:t>
            </a:fld>
            <a:endParaRPr lang="pt-PT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7B7FD46-FD3A-24A1-4082-C85F154A4CC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8" t="24270" r="15132" b="25124"/>
          <a:stretch/>
        </p:blipFill>
        <p:spPr bwMode="auto">
          <a:xfrm>
            <a:off x="3032765" y="80237"/>
            <a:ext cx="3194299" cy="215371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656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014211"/>
              </p:ext>
            </p:extLst>
          </p:nvPr>
        </p:nvGraphicFramePr>
        <p:xfrm>
          <a:off x="144380" y="681164"/>
          <a:ext cx="11845489" cy="586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761">
                  <a:extLst>
                    <a:ext uri="{9D8B030D-6E8A-4147-A177-3AD203B41FA5}">
                      <a16:colId xmlns:a16="http://schemas.microsoft.com/office/drawing/2014/main" val="363769144"/>
                    </a:ext>
                  </a:extLst>
                </a:gridCol>
                <a:gridCol w="1684421">
                  <a:extLst>
                    <a:ext uri="{9D8B030D-6E8A-4147-A177-3AD203B41FA5}">
                      <a16:colId xmlns:a16="http://schemas.microsoft.com/office/drawing/2014/main" val="1692722671"/>
                    </a:ext>
                  </a:extLst>
                </a:gridCol>
                <a:gridCol w="957325">
                  <a:extLst>
                    <a:ext uri="{9D8B030D-6E8A-4147-A177-3AD203B41FA5}">
                      <a16:colId xmlns:a16="http://schemas.microsoft.com/office/drawing/2014/main" val="1162958790"/>
                    </a:ext>
                  </a:extLst>
                </a:gridCol>
                <a:gridCol w="2121552">
                  <a:extLst>
                    <a:ext uri="{9D8B030D-6E8A-4147-A177-3AD203B41FA5}">
                      <a16:colId xmlns:a16="http://schemas.microsoft.com/office/drawing/2014/main" val="1358714427"/>
                    </a:ext>
                  </a:extLst>
                </a:gridCol>
                <a:gridCol w="1741870">
                  <a:extLst>
                    <a:ext uri="{9D8B030D-6E8A-4147-A177-3AD203B41FA5}">
                      <a16:colId xmlns:a16="http://schemas.microsoft.com/office/drawing/2014/main" val="1988529099"/>
                    </a:ext>
                  </a:extLst>
                </a:gridCol>
                <a:gridCol w="2264150">
                  <a:extLst>
                    <a:ext uri="{9D8B030D-6E8A-4147-A177-3AD203B41FA5}">
                      <a16:colId xmlns:a16="http://schemas.microsoft.com/office/drawing/2014/main" val="3893828572"/>
                    </a:ext>
                  </a:extLst>
                </a:gridCol>
                <a:gridCol w="1702969">
                  <a:extLst>
                    <a:ext uri="{9D8B030D-6E8A-4147-A177-3AD203B41FA5}">
                      <a16:colId xmlns:a16="http://schemas.microsoft.com/office/drawing/2014/main" val="3073322431"/>
                    </a:ext>
                  </a:extLst>
                </a:gridCol>
                <a:gridCol w="930441">
                  <a:extLst>
                    <a:ext uri="{9D8B030D-6E8A-4147-A177-3AD203B41FA5}">
                      <a16:colId xmlns:a16="http://schemas.microsoft.com/office/drawing/2014/main" val="338943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pt-PT" dirty="0"/>
                        <a:t>QUOTAS OISC/CPLP</a:t>
                      </a:r>
                      <a:r>
                        <a:rPr lang="pt-PT" baseline="0" dirty="0"/>
                        <a:t> 2022/2023</a:t>
                      </a:r>
                      <a:r>
                        <a:rPr lang="pt-PT" dirty="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099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/>
                        <a:t>Nº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ISC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Quota anual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Valor pago em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Recibo/fatura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Valor pago em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Recibo/fatura </a:t>
                      </a: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Dívida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607249"/>
                  </a:ext>
                </a:extLst>
              </a:tr>
              <a:tr h="536432">
                <a:tc>
                  <a:txBody>
                    <a:bodyPr/>
                    <a:lstStyle/>
                    <a:p>
                      <a:r>
                        <a:rPr lang="pt-PT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Angola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$2 000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2022051100124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2023100200213</a:t>
                      </a: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507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Brasil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$5 000</a:t>
                      </a: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GS50393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$5 000</a:t>
                      </a: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SG58020</a:t>
                      </a: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55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Cabo</a:t>
                      </a:r>
                      <a:r>
                        <a:rPr lang="pt-PT" baseline="0" dirty="0"/>
                        <a:t> Verde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2022042100070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2023072600088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828455"/>
                  </a:ext>
                </a:extLst>
              </a:tr>
              <a:tr h="492851">
                <a:tc>
                  <a:txBody>
                    <a:bodyPr/>
                    <a:lstStyle/>
                    <a:p>
                      <a:r>
                        <a:rPr lang="pt-PT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Guiné-Bissau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$0,00</a:t>
                      </a: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$0,00</a:t>
                      </a: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-$1 000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061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Moçambique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SG52349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$2 000</a:t>
                      </a: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SG59727</a:t>
                      </a: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563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Portugal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$5 000</a:t>
                      </a: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GS50340</a:t>
                      </a: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$5 000</a:t>
                      </a: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SG58716</a:t>
                      </a: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$0,00</a:t>
                      </a:r>
                    </a:p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49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S.Tomé e Príncipe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$500</a:t>
                      </a: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CAX20220574</a:t>
                      </a: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$500</a:t>
                      </a: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SG59117</a:t>
                      </a: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$0,00</a:t>
                      </a:r>
                    </a:p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08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Timor Leste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$0,00</a:t>
                      </a:r>
                    </a:p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PR8202305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$528,30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PR8202305</a:t>
                      </a:r>
                    </a:p>
                    <a:p>
                      <a:r>
                        <a:rPr lang="pt-PT" dirty="0"/>
                        <a:t>SG58055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$28,30</a:t>
                      </a:r>
                    </a:p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40097"/>
                  </a:ext>
                </a:extLst>
              </a:tr>
            </a:tbl>
          </a:graphicData>
        </a:graphic>
      </p:graphicFrame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3047-8534-41C0-8A92-8260C5B55726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3308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393270"/>
              </p:ext>
            </p:extLst>
          </p:nvPr>
        </p:nvGraphicFramePr>
        <p:xfrm>
          <a:off x="144381" y="681165"/>
          <a:ext cx="11757109" cy="4939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458">
                  <a:extLst>
                    <a:ext uri="{9D8B030D-6E8A-4147-A177-3AD203B41FA5}">
                      <a16:colId xmlns:a16="http://schemas.microsoft.com/office/drawing/2014/main" val="363769144"/>
                    </a:ext>
                  </a:extLst>
                </a:gridCol>
                <a:gridCol w="4727758">
                  <a:extLst>
                    <a:ext uri="{9D8B030D-6E8A-4147-A177-3AD203B41FA5}">
                      <a16:colId xmlns:a16="http://schemas.microsoft.com/office/drawing/2014/main" val="1692722671"/>
                    </a:ext>
                  </a:extLst>
                </a:gridCol>
                <a:gridCol w="1728874">
                  <a:extLst>
                    <a:ext uri="{9D8B030D-6E8A-4147-A177-3AD203B41FA5}">
                      <a16:colId xmlns:a16="http://schemas.microsoft.com/office/drawing/2014/main" val="1988529099"/>
                    </a:ext>
                  </a:extLst>
                </a:gridCol>
                <a:gridCol w="1510944">
                  <a:extLst>
                    <a:ext uri="{9D8B030D-6E8A-4147-A177-3AD203B41FA5}">
                      <a16:colId xmlns:a16="http://schemas.microsoft.com/office/drawing/2014/main" val="3893828572"/>
                    </a:ext>
                  </a:extLst>
                </a:gridCol>
                <a:gridCol w="3350075">
                  <a:extLst>
                    <a:ext uri="{9D8B030D-6E8A-4147-A177-3AD203B41FA5}">
                      <a16:colId xmlns:a16="http://schemas.microsoft.com/office/drawing/2014/main" val="1795908349"/>
                    </a:ext>
                  </a:extLst>
                </a:gridCol>
              </a:tblGrid>
              <a:tr h="505437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PT" dirty="0"/>
                        <a:t>PAGAMENTO QUOTAS INTOSAI </a:t>
                      </a:r>
                      <a:r>
                        <a:rPr lang="pt-PT" baseline="0" dirty="0"/>
                        <a:t> 2022/2023</a:t>
                      </a:r>
                      <a:r>
                        <a:rPr lang="pt-PT" dirty="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099064"/>
                  </a:ext>
                </a:extLst>
              </a:tr>
              <a:tr h="505437">
                <a:tc gridSpan="5">
                  <a:txBody>
                    <a:bodyPr/>
                    <a:lstStyle/>
                    <a:p>
                      <a:pPr algn="ctr"/>
                      <a:r>
                        <a:rPr lang="pt-PT" dirty="0"/>
                        <a:t>DESPESAS 2022/2023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607249"/>
                  </a:ext>
                </a:extLst>
              </a:tr>
              <a:tr h="872398">
                <a:tc gridSpan="2">
                  <a:txBody>
                    <a:bodyPr/>
                    <a:lstStyle/>
                    <a:p>
                      <a:endParaRPr lang="pt-PT" dirty="0"/>
                    </a:p>
                    <a:p>
                      <a:r>
                        <a:rPr lang="pt-PT" dirty="0"/>
                        <a:t>Descrição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Data movimento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Valor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Comprovativo pagamento n.º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507352"/>
                  </a:ext>
                </a:extLst>
              </a:tr>
              <a:tr h="872398">
                <a:tc gridSpan="2">
                  <a:txBody>
                    <a:bodyPr/>
                    <a:lstStyle/>
                    <a:p>
                      <a:r>
                        <a:rPr lang="pt-PT" dirty="0"/>
                        <a:t>Quotas INTOSAI – 2022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Quotas INTOSAI – 2022 - Diferença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25-02-2022</a:t>
                      </a:r>
                    </a:p>
                    <a:p>
                      <a:r>
                        <a:rPr lang="pt-PT" dirty="0"/>
                        <a:t>21-03-2022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$2.876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$   339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OT - 14808097</a:t>
                      </a:r>
                    </a:p>
                    <a:p>
                      <a:r>
                        <a:rPr lang="pt-PT" dirty="0"/>
                        <a:t>OT - 15074729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243464"/>
                  </a:ext>
                </a:extLst>
              </a:tr>
              <a:tr h="872398">
                <a:tc gridSpan="5">
                  <a:txBody>
                    <a:bodyPr/>
                    <a:lstStyle/>
                    <a:p>
                      <a:endParaRPr lang="pt-PT" dirty="0"/>
                    </a:p>
                    <a:p>
                      <a:pPr algn="ctr"/>
                      <a:r>
                        <a:rPr lang="pt-PT" dirty="0"/>
                        <a:t>DESPESAS 2023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555391"/>
                  </a:ext>
                </a:extLst>
              </a:tr>
              <a:tr h="505437">
                <a:tc gridSpan="2">
                  <a:txBody>
                    <a:bodyPr/>
                    <a:lstStyle/>
                    <a:p>
                      <a:r>
                        <a:rPr lang="pt-PT" dirty="0"/>
                        <a:t>Descrição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Data movimento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Valor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Comprovativo pagamento n.º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828455"/>
                  </a:ext>
                </a:extLst>
              </a:tr>
              <a:tr h="67173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Quotas INTOSAI - 2023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16-03-2023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$3.348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OT - 17616414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061267"/>
                  </a:ext>
                </a:extLst>
              </a:tr>
            </a:tbl>
          </a:graphicData>
        </a:graphic>
      </p:graphicFrame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3047-8534-41C0-8A92-8260C5B55726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1448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093582"/>
              </p:ext>
            </p:extLst>
          </p:nvPr>
        </p:nvGraphicFramePr>
        <p:xfrm>
          <a:off x="185738" y="681165"/>
          <a:ext cx="11672887" cy="3690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309">
                  <a:extLst>
                    <a:ext uri="{9D8B030D-6E8A-4147-A177-3AD203B41FA5}">
                      <a16:colId xmlns:a16="http://schemas.microsoft.com/office/drawing/2014/main" val="363769144"/>
                    </a:ext>
                  </a:extLst>
                </a:gridCol>
                <a:gridCol w="4407153">
                  <a:extLst>
                    <a:ext uri="{9D8B030D-6E8A-4147-A177-3AD203B41FA5}">
                      <a16:colId xmlns:a16="http://schemas.microsoft.com/office/drawing/2014/main" val="1692722671"/>
                    </a:ext>
                  </a:extLst>
                </a:gridCol>
                <a:gridCol w="2003228">
                  <a:extLst>
                    <a:ext uri="{9D8B030D-6E8A-4147-A177-3AD203B41FA5}">
                      <a16:colId xmlns:a16="http://schemas.microsoft.com/office/drawing/2014/main" val="1988529099"/>
                    </a:ext>
                  </a:extLst>
                </a:gridCol>
                <a:gridCol w="2315830">
                  <a:extLst>
                    <a:ext uri="{9D8B030D-6E8A-4147-A177-3AD203B41FA5}">
                      <a16:colId xmlns:a16="http://schemas.microsoft.com/office/drawing/2014/main" val="3893828572"/>
                    </a:ext>
                  </a:extLst>
                </a:gridCol>
                <a:gridCol w="2510367">
                  <a:extLst>
                    <a:ext uri="{9D8B030D-6E8A-4147-A177-3AD203B41FA5}">
                      <a16:colId xmlns:a16="http://schemas.microsoft.com/office/drawing/2014/main" val="2565571232"/>
                    </a:ext>
                  </a:extLst>
                </a:gridCol>
              </a:tblGrid>
              <a:tr h="495989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PT" dirty="0"/>
                        <a:t>DISPONIBILIDADE FINANCEIRA  OISC/CPLP MOVEMBRO 2023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099064"/>
                  </a:ext>
                </a:extLst>
              </a:tr>
              <a:tr h="495989">
                <a:tc gridSpan="5">
                  <a:txBody>
                    <a:bodyPr/>
                    <a:lstStyle/>
                    <a:p>
                      <a:pPr algn="ctr"/>
                      <a:r>
                        <a:rPr lang="pt-PT" dirty="0"/>
                        <a:t>DESPESAS 2022/2023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607249"/>
                  </a:ext>
                </a:extLst>
              </a:tr>
              <a:tr h="867981">
                <a:tc gridSpan="2">
                  <a:txBody>
                    <a:bodyPr/>
                    <a:lstStyle/>
                    <a:p>
                      <a:endParaRPr lang="pt-PT" dirty="0"/>
                    </a:p>
                    <a:p>
                      <a:r>
                        <a:rPr lang="pt-PT" dirty="0"/>
                        <a:t>Instituição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Nº da conta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Data de movimento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Saldo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507352"/>
                  </a:ext>
                </a:extLst>
              </a:tr>
              <a:tr h="885769">
                <a:tc gridSpan="2">
                  <a:txBody>
                    <a:bodyPr/>
                    <a:lstStyle/>
                    <a:p>
                      <a:r>
                        <a:rPr lang="pt-PT" dirty="0"/>
                        <a:t>ORGANIZAÇÃO DAS INSTITUIÇÕES SUPERIORES DE CONTROLO DA CPLP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04085680179 USD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01-01-2022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20-10-2023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dirty="0"/>
                    </a:p>
                    <a:p>
                      <a:pPr algn="ctr"/>
                      <a:r>
                        <a:rPr lang="pt-PT" dirty="0"/>
                        <a:t>$157.900.87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243464"/>
                  </a:ext>
                </a:extLst>
              </a:tr>
              <a:tr h="916508">
                <a:tc gridSpan="4">
                  <a:txBody>
                    <a:bodyPr/>
                    <a:lstStyle/>
                    <a:p>
                      <a:r>
                        <a:rPr lang="pt-PT" dirty="0"/>
                        <a:t>TOTAL SALDO EM 20 DE OUTUBRO 2023 (EM USD)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294391"/>
                  </a:ext>
                </a:extLst>
              </a:tr>
            </a:tbl>
          </a:graphicData>
        </a:graphic>
      </p:graphicFrame>
      <p:sp>
        <p:nvSpPr>
          <p:cNvPr id="3" name="Marcador de Posição do Número do Diapositivo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3047-8534-41C0-8A92-8260C5B55726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301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3047-8534-41C0-8A92-8260C5B55726}" type="slidenum">
              <a:rPr lang="pt-PT" smtClean="0"/>
              <a:t>5</a:t>
            </a:fld>
            <a:endParaRPr lang="pt-PT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552227"/>
              </p:ext>
            </p:extLst>
          </p:nvPr>
        </p:nvGraphicFramePr>
        <p:xfrm>
          <a:off x="185738" y="681164"/>
          <a:ext cx="11715750" cy="366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912">
                  <a:extLst>
                    <a:ext uri="{9D8B030D-6E8A-4147-A177-3AD203B41FA5}">
                      <a16:colId xmlns:a16="http://schemas.microsoft.com/office/drawing/2014/main" val="363769144"/>
                    </a:ext>
                  </a:extLst>
                </a:gridCol>
                <a:gridCol w="4711127">
                  <a:extLst>
                    <a:ext uri="{9D8B030D-6E8A-4147-A177-3AD203B41FA5}">
                      <a16:colId xmlns:a16="http://schemas.microsoft.com/office/drawing/2014/main" val="1692722671"/>
                    </a:ext>
                  </a:extLst>
                </a:gridCol>
                <a:gridCol w="1722792">
                  <a:extLst>
                    <a:ext uri="{9D8B030D-6E8A-4147-A177-3AD203B41FA5}">
                      <a16:colId xmlns:a16="http://schemas.microsoft.com/office/drawing/2014/main" val="1988529099"/>
                    </a:ext>
                  </a:extLst>
                </a:gridCol>
                <a:gridCol w="2324334">
                  <a:extLst>
                    <a:ext uri="{9D8B030D-6E8A-4147-A177-3AD203B41FA5}">
                      <a16:colId xmlns:a16="http://schemas.microsoft.com/office/drawing/2014/main" val="3893828572"/>
                    </a:ext>
                  </a:extLst>
                </a:gridCol>
                <a:gridCol w="2519585">
                  <a:extLst>
                    <a:ext uri="{9D8B030D-6E8A-4147-A177-3AD203B41FA5}">
                      <a16:colId xmlns:a16="http://schemas.microsoft.com/office/drawing/2014/main" val="2565571232"/>
                    </a:ext>
                  </a:extLst>
                </a:gridCol>
              </a:tblGrid>
              <a:tr h="490632"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PT" dirty="0"/>
                        <a:t>DISPONIBILIDADE FINANCEIRA  OISC/CPLP MOVEMBRO 2023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099064"/>
                  </a:ext>
                </a:extLst>
              </a:tr>
              <a:tr h="490632">
                <a:tc gridSpan="5">
                  <a:txBody>
                    <a:bodyPr/>
                    <a:lstStyle/>
                    <a:p>
                      <a:pPr algn="ctr"/>
                      <a:r>
                        <a:rPr lang="pt-PT" dirty="0"/>
                        <a:t>DESPESAS 2022/2023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607249"/>
                  </a:ext>
                </a:extLst>
              </a:tr>
              <a:tr h="858606">
                <a:tc gridSpan="2">
                  <a:txBody>
                    <a:bodyPr/>
                    <a:lstStyle/>
                    <a:p>
                      <a:endParaRPr lang="pt-PT" dirty="0"/>
                    </a:p>
                    <a:p>
                      <a:r>
                        <a:rPr lang="pt-PT" dirty="0"/>
                        <a:t>Instituição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/>
                        <a:t>Nº da conta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Data de movimento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Saldo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507352"/>
                  </a:ext>
                </a:extLst>
              </a:tr>
              <a:tr h="858606">
                <a:tc gridSpan="2">
                  <a:txBody>
                    <a:bodyPr/>
                    <a:lstStyle/>
                    <a:p>
                      <a:r>
                        <a:rPr lang="pt-PT" dirty="0"/>
                        <a:t>ORGANIZAÇÃO DAS INSTITUIÇÕES SUPERIORES DE CONTROLO DA CPLP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t-PT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202220 CVE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01-01-2022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/>
                        <a:t>20-10-2023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dirty="0"/>
                    </a:p>
                    <a:p>
                      <a:pPr algn="ctr"/>
                      <a:r>
                        <a:rPr lang="pt-PT" dirty="0"/>
                        <a:t>3.467.540$00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243464"/>
                  </a:ext>
                </a:extLst>
              </a:tr>
              <a:tr h="906609">
                <a:tc gridSpan="4">
                  <a:txBody>
                    <a:bodyPr/>
                    <a:lstStyle/>
                    <a:p>
                      <a:r>
                        <a:rPr lang="pt-PT" dirty="0"/>
                        <a:t>TOTAL SALDO EM 20 DE OUTUBRO 2023 (EM CVE)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294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70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3047-8534-41C0-8A92-8260C5B55726}" type="slidenum">
              <a:rPr lang="pt-PT" smtClean="0"/>
              <a:t>6</a:t>
            </a:fld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/>
          <a:lstStyle/>
          <a:p>
            <a:endParaRPr lang="pt-PT" dirty="0"/>
          </a:p>
          <a:p>
            <a:pPr marL="0" indent="0">
              <a:buNone/>
            </a:pPr>
            <a:r>
              <a:rPr lang="pt-PT" dirty="0"/>
              <a:t>                                                    </a:t>
            </a:r>
          </a:p>
          <a:p>
            <a:pPr marL="0" indent="0">
              <a:buNone/>
            </a:pPr>
            <a:r>
              <a:rPr lang="pt-PT" dirty="0"/>
              <a:t>                                                          OBRIGADO </a:t>
            </a:r>
          </a:p>
        </p:txBody>
      </p:sp>
    </p:spTree>
    <p:extLst>
      <p:ext uri="{BB962C8B-B14F-4D97-AF65-F5344CB8AC3E}">
        <p14:creationId xmlns:p14="http://schemas.microsoft.com/office/powerpoint/2010/main" val="101279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5337082E237C468D078D7D812B8786" ma:contentTypeVersion="18" ma:contentTypeDescription="Create a new document." ma:contentTypeScope="" ma:versionID="7c1a224bec074b18f87c515d6e13cd5d">
  <xsd:schema xmlns:xsd="http://www.w3.org/2001/XMLSchema" xmlns:xs="http://www.w3.org/2001/XMLSchema" xmlns:p="http://schemas.microsoft.com/office/2006/metadata/properties" xmlns:ns2="b7de8c5f-2519-4ec1-ae93-daff44e72864" xmlns:ns3="098ae22d-a6bd-481e-86eb-28b0237a62fd" targetNamespace="http://schemas.microsoft.com/office/2006/metadata/properties" ma:root="true" ma:fieldsID="031a142da35fc632a8e69e9e31504311" ns2:_="" ns3:_="">
    <xsd:import namespace="b7de8c5f-2519-4ec1-ae93-daff44e72864"/>
    <xsd:import namespace="098ae22d-a6bd-481e-86eb-28b0237a62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de8c5f-2519-4ec1-ae93-daff44e728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67cb4b0-d69b-4455-a2ce-c5ad0eb209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8ae22d-a6bd-481e-86eb-28b0237a62f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fb3c2f-3932-4783-b19c-e07ac62fa1a9}" ma:internalName="TaxCatchAll" ma:showField="CatchAllData" ma:web="098ae22d-a6bd-481e-86eb-28b0237a62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8ae22d-a6bd-481e-86eb-28b0237a62fd" xsi:nil="true"/>
    <lcf76f155ced4ddcb4097134ff3c332f xmlns="b7de8c5f-2519-4ec1-ae93-daff44e7286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2995815-A80C-460D-B2A0-DF6418830BA1}"/>
</file>

<file path=customXml/itemProps2.xml><?xml version="1.0" encoding="utf-8"?>
<ds:datastoreItem xmlns:ds="http://schemas.openxmlformats.org/officeDocument/2006/customXml" ds:itemID="{21A92660-2A3A-4D59-8897-2683F54DBDCA}"/>
</file>

<file path=customXml/itemProps3.xml><?xml version="1.0" encoding="utf-8"?>
<ds:datastoreItem xmlns:ds="http://schemas.openxmlformats.org/officeDocument/2006/customXml" ds:itemID="{67A74E9A-2746-4471-BB6A-780D6658F9BA}"/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300</Words>
  <Application>Microsoft Office PowerPoint</Application>
  <PresentationFormat>Ecrã Panorâmico</PresentationFormat>
  <Paragraphs>139</Paragraphs>
  <Slides>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FINANÇAS DA ORGANIZAÇÃO  - PAGAMENTO DAS QUOTAS ANUAIS (2022-2023) -QUITAÇÃO ANUIDADE DA OISC/CPLP NA INTOSAI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Tcontas / Diretor Geral  - Luis A. Ortet Veiga</dc:creator>
  <cp:lastModifiedBy>TCONTAS / Diretor Geral  - Luis A. Ortet Veiga</cp:lastModifiedBy>
  <cp:revision>37</cp:revision>
  <cp:lastPrinted>2023-10-26T09:54:59Z</cp:lastPrinted>
  <dcterms:created xsi:type="dcterms:W3CDTF">2021-10-27T13:40:52Z</dcterms:created>
  <dcterms:modified xsi:type="dcterms:W3CDTF">2023-11-09T09:35:04Z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0x010100F65337082E237C468D078D7D812B8786</vt:lpwstr>
  </property>
</Properties>
</file>